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7" r:id="rId1"/>
  </p:sldMasterIdLst>
  <p:notesMasterIdLst>
    <p:notesMasterId r:id="rId63"/>
  </p:notesMasterIdLst>
  <p:sldIdLst>
    <p:sldId id="273" r:id="rId2"/>
    <p:sldId id="278" r:id="rId3"/>
    <p:sldId id="302" r:id="rId4"/>
    <p:sldId id="351" r:id="rId5"/>
    <p:sldId id="303" r:id="rId6"/>
    <p:sldId id="312" r:id="rId7"/>
    <p:sldId id="325" r:id="rId8"/>
    <p:sldId id="349" r:id="rId9"/>
    <p:sldId id="342" r:id="rId10"/>
    <p:sldId id="350" r:id="rId11"/>
    <p:sldId id="343" r:id="rId12"/>
    <p:sldId id="396" r:id="rId13"/>
    <p:sldId id="397" r:id="rId14"/>
    <p:sldId id="398" r:id="rId15"/>
    <p:sldId id="344" r:id="rId16"/>
    <p:sldId id="308" r:id="rId17"/>
    <p:sldId id="336" r:id="rId18"/>
    <p:sldId id="347" r:id="rId19"/>
    <p:sldId id="348" r:id="rId20"/>
    <p:sldId id="372" r:id="rId21"/>
    <p:sldId id="399" r:id="rId22"/>
    <p:sldId id="383" r:id="rId23"/>
    <p:sldId id="384" r:id="rId24"/>
    <p:sldId id="400" r:id="rId25"/>
    <p:sldId id="386" r:id="rId26"/>
    <p:sldId id="387" r:id="rId27"/>
    <p:sldId id="390" r:id="rId28"/>
    <p:sldId id="364" r:id="rId29"/>
    <p:sldId id="365" r:id="rId30"/>
    <p:sldId id="366" r:id="rId31"/>
    <p:sldId id="367" r:id="rId32"/>
    <p:sldId id="368" r:id="rId33"/>
    <p:sldId id="369" r:id="rId34"/>
    <p:sldId id="389" r:id="rId35"/>
    <p:sldId id="370" r:id="rId36"/>
    <p:sldId id="371" r:id="rId37"/>
    <p:sldId id="391" r:id="rId38"/>
    <p:sldId id="388" r:id="rId39"/>
    <p:sldId id="363" r:id="rId40"/>
    <p:sldId id="362" r:id="rId41"/>
    <p:sldId id="361" r:id="rId42"/>
    <p:sldId id="356" r:id="rId43"/>
    <p:sldId id="392" r:id="rId44"/>
    <p:sldId id="393" r:id="rId45"/>
    <p:sldId id="394" r:id="rId46"/>
    <p:sldId id="359" r:id="rId47"/>
    <p:sldId id="354" r:id="rId48"/>
    <p:sldId id="357" r:id="rId49"/>
    <p:sldId id="358" r:id="rId50"/>
    <p:sldId id="353" r:id="rId51"/>
    <p:sldId id="373" r:id="rId52"/>
    <p:sldId id="378" r:id="rId53"/>
    <p:sldId id="379" r:id="rId54"/>
    <p:sldId id="374" r:id="rId55"/>
    <p:sldId id="375" r:id="rId56"/>
    <p:sldId id="380" r:id="rId57"/>
    <p:sldId id="352" r:id="rId58"/>
    <p:sldId id="345" r:id="rId59"/>
    <p:sldId id="317" r:id="rId60"/>
    <p:sldId id="341" r:id="rId61"/>
    <p:sldId id="346" r:id="rId62"/>
  </p:sldIdLst>
  <p:sldSz cx="9753600" cy="7315200"/>
  <p:notesSz cx="6858000" cy="9144000"/>
  <p:defaultTextStyle>
    <a:defPPr>
      <a:defRPr lang="en-US"/>
    </a:defPPr>
    <a:lvl1pPr marL="0" algn="l" defTabSz="1181679" rtl="0" eaLnBrk="1" latinLnBrk="0" hangingPunct="1">
      <a:defRPr sz="2300" kern="1200">
        <a:solidFill>
          <a:schemeClr val="tx1"/>
        </a:solidFill>
        <a:latin typeface="+mn-lt"/>
        <a:ea typeface="+mn-ea"/>
        <a:cs typeface="+mn-cs"/>
      </a:defRPr>
    </a:lvl1pPr>
    <a:lvl2pPr marL="590840" algn="l" defTabSz="1181679" rtl="0" eaLnBrk="1" latinLnBrk="0" hangingPunct="1">
      <a:defRPr sz="2300" kern="1200">
        <a:solidFill>
          <a:schemeClr val="tx1"/>
        </a:solidFill>
        <a:latin typeface="+mn-lt"/>
        <a:ea typeface="+mn-ea"/>
        <a:cs typeface="+mn-cs"/>
      </a:defRPr>
    </a:lvl2pPr>
    <a:lvl3pPr marL="1181679" algn="l" defTabSz="1181679" rtl="0" eaLnBrk="1" latinLnBrk="0" hangingPunct="1">
      <a:defRPr sz="2300" kern="1200">
        <a:solidFill>
          <a:schemeClr val="tx1"/>
        </a:solidFill>
        <a:latin typeface="+mn-lt"/>
        <a:ea typeface="+mn-ea"/>
        <a:cs typeface="+mn-cs"/>
      </a:defRPr>
    </a:lvl3pPr>
    <a:lvl4pPr marL="1772519" algn="l" defTabSz="1181679" rtl="0" eaLnBrk="1" latinLnBrk="0" hangingPunct="1">
      <a:defRPr sz="2300" kern="1200">
        <a:solidFill>
          <a:schemeClr val="tx1"/>
        </a:solidFill>
        <a:latin typeface="+mn-lt"/>
        <a:ea typeface="+mn-ea"/>
        <a:cs typeface="+mn-cs"/>
      </a:defRPr>
    </a:lvl4pPr>
    <a:lvl5pPr marL="2363358" algn="l" defTabSz="1181679" rtl="0" eaLnBrk="1" latinLnBrk="0" hangingPunct="1">
      <a:defRPr sz="2300" kern="1200">
        <a:solidFill>
          <a:schemeClr val="tx1"/>
        </a:solidFill>
        <a:latin typeface="+mn-lt"/>
        <a:ea typeface="+mn-ea"/>
        <a:cs typeface="+mn-cs"/>
      </a:defRPr>
    </a:lvl5pPr>
    <a:lvl6pPr marL="2954198" algn="l" defTabSz="1181679" rtl="0" eaLnBrk="1" latinLnBrk="0" hangingPunct="1">
      <a:defRPr sz="2300" kern="1200">
        <a:solidFill>
          <a:schemeClr val="tx1"/>
        </a:solidFill>
        <a:latin typeface="+mn-lt"/>
        <a:ea typeface="+mn-ea"/>
        <a:cs typeface="+mn-cs"/>
      </a:defRPr>
    </a:lvl6pPr>
    <a:lvl7pPr marL="3545037" algn="l" defTabSz="1181679" rtl="0" eaLnBrk="1" latinLnBrk="0" hangingPunct="1">
      <a:defRPr sz="2300" kern="1200">
        <a:solidFill>
          <a:schemeClr val="tx1"/>
        </a:solidFill>
        <a:latin typeface="+mn-lt"/>
        <a:ea typeface="+mn-ea"/>
        <a:cs typeface="+mn-cs"/>
      </a:defRPr>
    </a:lvl7pPr>
    <a:lvl8pPr marL="4135877" algn="l" defTabSz="1181679" rtl="0" eaLnBrk="1" latinLnBrk="0" hangingPunct="1">
      <a:defRPr sz="2300" kern="1200">
        <a:solidFill>
          <a:schemeClr val="tx1"/>
        </a:solidFill>
        <a:latin typeface="+mn-lt"/>
        <a:ea typeface="+mn-ea"/>
        <a:cs typeface="+mn-cs"/>
      </a:defRPr>
    </a:lvl8pPr>
    <a:lvl9pPr marL="4726716" algn="l" defTabSz="1181679" rtl="0" eaLnBrk="1" latinLnBrk="0" hangingPunct="1">
      <a:defRPr sz="23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363" userDrawn="1">
          <p15:clr>
            <a:srgbClr val="A4A3A4"/>
          </p15:clr>
        </p15:guide>
        <p15:guide id="3" orient="horz" pos="2304" userDrawn="1">
          <p15:clr>
            <a:srgbClr val="A4A3A4"/>
          </p15:clr>
        </p15:guide>
        <p15:guide id="4" pos="307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indsay" initials="L" lastIdx="1" clrIdx="0"/>
  <p:cmAuthor id="1" name="Jessie" initials="J" lastIdx="3"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DCDD"/>
    <a:srgbClr val="DBD1CD"/>
    <a:srgbClr val="527D98"/>
    <a:srgbClr val="605650"/>
    <a:srgbClr val="978981"/>
    <a:srgbClr val="231F20"/>
    <a:srgbClr val="231520"/>
    <a:srgbClr val="6DC9C9"/>
    <a:srgbClr val="003055"/>
    <a:srgbClr val="9FD9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42" autoAdjust="0"/>
    <p:restoredTop sz="87366" autoAdjust="0"/>
  </p:normalViewPr>
  <p:slideViewPr>
    <p:cSldViewPr>
      <p:cViewPr varScale="1">
        <p:scale>
          <a:sx n="120" d="100"/>
          <a:sy n="120" d="100"/>
        </p:scale>
        <p:origin x="1166" y="86"/>
      </p:cViewPr>
      <p:guideLst>
        <p:guide orient="horz" pos="2160"/>
        <p:guide pos="2363"/>
        <p:guide orient="horz" pos="2304"/>
        <p:guide pos="3072"/>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0.png>
</file>

<file path=ppt/media/image11.png>
</file>

<file path=ppt/media/image12.png>
</file>

<file path=ppt/media/image13.png>
</file>

<file path=ppt/media/image14.jpeg>
</file>

<file path=ppt/media/image15.png>
</file>

<file path=ppt/media/image16.jpeg>
</file>

<file path=ppt/media/image17.jpeg>
</file>

<file path=ppt/media/image18.png>
</file>

<file path=ppt/media/image19.png>
</file>

<file path=ppt/media/image2.jpe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jpeg>
</file>

<file path=ppt/media/image39.jpe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9A03C98-32E7-49A9-AA6B-D91023C5454D}" type="datetimeFigureOut">
              <a:rPr lang="en-US" smtClean="0"/>
              <a:t>11/2/2015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BC20B9D-9F8B-43EE-82A0-74BAD78E7F72}" type="slidenum">
              <a:rPr lang="en-US" smtClean="0"/>
              <a:t>‹#›</a:t>
            </a:fld>
            <a:endParaRPr lang="en-US"/>
          </a:p>
        </p:txBody>
      </p:sp>
    </p:spTree>
    <p:extLst>
      <p:ext uri="{BB962C8B-B14F-4D97-AF65-F5344CB8AC3E}">
        <p14:creationId xmlns:p14="http://schemas.microsoft.com/office/powerpoint/2010/main" val="1685787990"/>
      </p:ext>
    </p:extLst>
  </p:cSld>
  <p:clrMap bg1="lt1" tx1="dk1" bg2="lt2" tx2="dk2" accent1="accent1" accent2="accent2" accent3="accent3" accent4="accent4" accent5="accent5" accent6="accent6" hlink="hlink" folHlink="folHlink"/>
  <p:notesStyle>
    <a:lvl1pPr marL="0" algn="l" defTabSz="1181679" rtl="0" eaLnBrk="1" latinLnBrk="0" hangingPunct="1">
      <a:defRPr sz="1600" kern="1200">
        <a:solidFill>
          <a:schemeClr val="tx1"/>
        </a:solidFill>
        <a:latin typeface="+mn-lt"/>
        <a:ea typeface="+mn-ea"/>
        <a:cs typeface="+mn-cs"/>
      </a:defRPr>
    </a:lvl1pPr>
    <a:lvl2pPr marL="590840" algn="l" defTabSz="1181679" rtl="0" eaLnBrk="1" latinLnBrk="0" hangingPunct="1">
      <a:defRPr sz="1600" kern="1200">
        <a:solidFill>
          <a:schemeClr val="tx1"/>
        </a:solidFill>
        <a:latin typeface="+mn-lt"/>
        <a:ea typeface="+mn-ea"/>
        <a:cs typeface="+mn-cs"/>
      </a:defRPr>
    </a:lvl2pPr>
    <a:lvl3pPr marL="1181679" algn="l" defTabSz="1181679" rtl="0" eaLnBrk="1" latinLnBrk="0" hangingPunct="1">
      <a:defRPr sz="1600" kern="1200">
        <a:solidFill>
          <a:schemeClr val="tx1"/>
        </a:solidFill>
        <a:latin typeface="+mn-lt"/>
        <a:ea typeface="+mn-ea"/>
        <a:cs typeface="+mn-cs"/>
      </a:defRPr>
    </a:lvl3pPr>
    <a:lvl4pPr marL="1772519" algn="l" defTabSz="1181679" rtl="0" eaLnBrk="1" latinLnBrk="0" hangingPunct="1">
      <a:defRPr sz="1600" kern="1200">
        <a:solidFill>
          <a:schemeClr val="tx1"/>
        </a:solidFill>
        <a:latin typeface="+mn-lt"/>
        <a:ea typeface="+mn-ea"/>
        <a:cs typeface="+mn-cs"/>
      </a:defRPr>
    </a:lvl4pPr>
    <a:lvl5pPr marL="2363358" algn="l" defTabSz="1181679" rtl="0" eaLnBrk="1" latinLnBrk="0" hangingPunct="1">
      <a:defRPr sz="1600" kern="1200">
        <a:solidFill>
          <a:schemeClr val="tx1"/>
        </a:solidFill>
        <a:latin typeface="+mn-lt"/>
        <a:ea typeface="+mn-ea"/>
        <a:cs typeface="+mn-cs"/>
      </a:defRPr>
    </a:lvl5pPr>
    <a:lvl6pPr marL="2954198" algn="l" defTabSz="1181679" rtl="0" eaLnBrk="1" latinLnBrk="0" hangingPunct="1">
      <a:defRPr sz="1600" kern="1200">
        <a:solidFill>
          <a:schemeClr val="tx1"/>
        </a:solidFill>
        <a:latin typeface="+mn-lt"/>
        <a:ea typeface="+mn-ea"/>
        <a:cs typeface="+mn-cs"/>
      </a:defRPr>
    </a:lvl6pPr>
    <a:lvl7pPr marL="3545037" algn="l" defTabSz="1181679" rtl="0" eaLnBrk="1" latinLnBrk="0" hangingPunct="1">
      <a:defRPr sz="1600" kern="1200">
        <a:solidFill>
          <a:schemeClr val="tx1"/>
        </a:solidFill>
        <a:latin typeface="+mn-lt"/>
        <a:ea typeface="+mn-ea"/>
        <a:cs typeface="+mn-cs"/>
      </a:defRPr>
    </a:lvl7pPr>
    <a:lvl8pPr marL="4135877" algn="l" defTabSz="1181679" rtl="0" eaLnBrk="1" latinLnBrk="0" hangingPunct="1">
      <a:defRPr sz="1600" kern="1200">
        <a:solidFill>
          <a:schemeClr val="tx1"/>
        </a:solidFill>
        <a:latin typeface="+mn-lt"/>
        <a:ea typeface="+mn-ea"/>
        <a:cs typeface="+mn-cs"/>
      </a:defRPr>
    </a:lvl8pPr>
    <a:lvl9pPr marL="4726716" algn="l" defTabSz="1181679"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2</a:t>
            </a:fld>
            <a:endParaRPr lang="en-US"/>
          </a:p>
        </p:txBody>
      </p:sp>
    </p:spTree>
    <p:extLst>
      <p:ext uri="{BB962C8B-B14F-4D97-AF65-F5344CB8AC3E}">
        <p14:creationId xmlns:p14="http://schemas.microsoft.com/office/powerpoint/2010/main" val="23672719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E51F065-A6A3-4042-A251-4774079547C1}" type="slidenum">
              <a:rPr lang="en-US"/>
              <a:pPr/>
              <a:t>17</a:t>
            </a:fld>
            <a:endParaRPr lang="en-US"/>
          </a:p>
        </p:txBody>
      </p:sp>
      <p:sp>
        <p:nvSpPr>
          <p:cNvPr id="153602" name="Rectangle 2"/>
          <p:cNvSpPr>
            <a:spLocks noGrp="1" noRot="1" noChangeAspect="1" noChangeArrowheads="1" noTextEdit="1"/>
          </p:cNvSpPr>
          <p:nvPr>
            <p:ph type="sldImg"/>
          </p:nvPr>
        </p:nvSpPr>
        <p:spPr>
          <a:ln/>
        </p:spPr>
      </p:sp>
      <p:sp>
        <p:nvSpPr>
          <p:cNvPr id="153603"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376026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E51F065-A6A3-4042-A251-4774079547C1}" type="slidenum">
              <a:rPr lang="en-US"/>
              <a:pPr/>
              <a:t>18</a:t>
            </a:fld>
            <a:endParaRPr lang="en-US"/>
          </a:p>
        </p:txBody>
      </p:sp>
      <p:sp>
        <p:nvSpPr>
          <p:cNvPr id="153602" name="Rectangle 2"/>
          <p:cNvSpPr>
            <a:spLocks noGrp="1" noRot="1" noChangeAspect="1" noChangeArrowheads="1" noTextEdit="1"/>
          </p:cNvSpPr>
          <p:nvPr>
            <p:ph type="sldImg"/>
          </p:nvPr>
        </p:nvSpPr>
        <p:spPr>
          <a:ln/>
        </p:spPr>
      </p:sp>
      <p:sp>
        <p:nvSpPr>
          <p:cNvPr id="153603"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027390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89065" rtl="0" eaLnBrk="1" fontAlgn="auto" latinLnBrk="0" hangingPunct="1">
              <a:lnSpc>
                <a:spcPct val="100000"/>
              </a:lnSpc>
              <a:spcBef>
                <a:spcPts val="0"/>
              </a:spcBef>
              <a:spcAft>
                <a:spcPts val="0"/>
              </a:spcAft>
              <a:buClrTx/>
              <a:buSzTx/>
              <a:buFontTx/>
              <a:buNone/>
              <a:tabLst/>
              <a:defRPr/>
            </a:pPr>
            <a:r>
              <a:rPr lang="en-US" dirty="0" smtClean="0"/>
              <a:t>5% of records are blank </a:t>
            </a:r>
            <a:r>
              <a:rPr lang="en-US" dirty="0" smtClean="0">
                <a:solidFill>
                  <a:srgbClr val="78CEF4"/>
                </a:solidFill>
              </a:rPr>
              <a:t>76% </a:t>
            </a:r>
            <a:r>
              <a:rPr lang="en-US" dirty="0" smtClean="0"/>
              <a:t>of records that have a year are </a:t>
            </a:r>
            <a:r>
              <a:rPr lang="en-US" b="1" dirty="0" smtClean="0">
                <a:solidFill>
                  <a:srgbClr val="78CEF4"/>
                </a:solidFill>
              </a:rPr>
              <a:t>estimated          </a:t>
            </a:r>
            <a:r>
              <a:rPr lang="en-US" dirty="0" smtClean="0">
                <a:solidFill>
                  <a:srgbClr val="78CEF4"/>
                </a:solidFill>
              </a:rPr>
              <a:t>    </a:t>
            </a:r>
          </a:p>
          <a:p>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23</a:t>
            </a:fld>
            <a:endParaRPr lang="en-US"/>
          </a:p>
        </p:txBody>
      </p:sp>
    </p:spTree>
    <p:extLst>
      <p:ext uri="{BB962C8B-B14F-4D97-AF65-F5344CB8AC3E}">
        <p14:creationId xmlns:p14="http://schemas.microsoft.com/office/powerpoint/2010/main" val="37374024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Ft Hamilton </a:t>
            </a:r>
            <a:r>
              <a:rPr lang="en-US" smtClean="0"/>
              <a:t>BK</a:t>
            </a:r>
            <a:r>
              <a:rPr lang="en-US" baseline="0" smtClean="0"/>
              <a:t> Army</a:t>
            </a:r>
            <a:endParaRPr lang="en-US"/>
          </a:p>
        </p:txBody>
      </p:sp>
      <p:sp>
        <p:nvSpPr>
          <p:cNvPr id="4" name="Slide Number Placeholder 3"/>
          <p:cNvSpPr>
            <a:spLocks noGrp="1"/>
          </p:cNvSpPr>
          <p:nvPr>
            <p:ph type="sldNum" sz="quarter" idx="10"/>
          </p:nvPr>
        </p:nvSpPr>
        <p:spPr/>
        <p:txBody>
          <a:bodyPr/>
          <a:lstStyle/>
          <a:p>
            <a:fld id="{0BC20B9D-9F8B-43EE-82A0-74BAD78E7F72}" type="slidenum">
              <a:rPr lang="en-US" smtClean="0"/>
              <a:t>26</a:t>
            </a:fld>
            <a:endParaRPr lang="en-US"/>
          </a:p>
        </p:txBody>
      </p:sp>
    </p:spTree>
    <p:extLst>
      <p:ext uri="{BB962C8B-B14F-4D97-AF65-F5344CB8AC3E}">
        <p14:creationId xmlns:p14="http://schemas.microsoft.com/office/powerpoint/2010/main" val="35887593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http://www.nydailynews.com/new-york/nyc-crime/daily-news-analysis-reveals-crime-rankings-city-subway-system-article-1.1836918</a:t>
            </a:r>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37</a:t>
            </a:fld>
            <a:endParaRPr lang="en-US"/>
          </a:p>
        </p:txBody>
      </p:sp>
    </p:spTree>
    <p:extLst>
      <p:ext uri="{BB962C8B-B14F-4D97-AF65-F5344CB8AC3E}">
        <p14:creationId xmlns:p14="http://schemas.microsoft.com/office/powerpoint/2010/main" val="14474074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smtClean="0"/>
              <a:t>http://flowingdata.com/2013/10/14/pizza-place-geography/</a:t>
            </a:r>
          </a:p>
        </p:txBody>
      </p:sp>
      <p:sp>
        <p:nvSpPr>
          <p:cNvPr id="4" name="Slide Number Placeholder 3"/>
          <p:cNvSpPr>
            <a:spLocks noGrp="1"/>
          </p:cNvSpPr>
          <p:nvPr>
            <p:ph type="sldNum" sz="quarter" idx="10"/>
          </p:nvPr>
        </p:nvSpPr>
        <p:spPr/>
        <p:txBody>
          <a:bodyPr/>
          <a:lstStyle/>
          <a:p>
            <a:fld id="{0BC20B9D-9F8B-43EE-82A0-74BAD78E7F72}" type="slidenum">
              <a:rPr lang="en-US" smtClean="0"/>
              <a:t>43</a:t>
            </a:fld>
            <a:endParaRPr lang="en-US"/>
          </a:p>
        </p:txBody>
      </p:sp>
    </p:spTree>
    <p:extLst>
      <p:ext uri="{BB962C8B-B14F-4D97-AF65-F5344CB8AC3E}">
        <p14:creationId xmlns:p14="http://schemas.microsoft.com/office/powerpoint/2010/main" val="8959871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44</a:t>
            </a:fld>
            <a:endParaRPr lang="en-US"/>
          </a:p>
        </p:txBody>
      </p:sp>
    </p:spTree>
    <p:extLst>
      <p:ext uri="{BB962C8B-B14F-4D97-AF65-F5344CB8AC3E}">
        <p14:creationId xmlns:p14="http://schemas.microsoft.com/office/powerpoint/2010/main" val="3400796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smtClean="0"/>
              <a:t>https://cartastrophe.wordpress.com/page/5/</a:t>
            </a:r>
          </a:p>
        </p:txBody>
      </p:sp>
      <p:sp>
        <p:nvSpPr>
          <p:cNvPr id="4" name="Slide Number Placeholder 3"/>
          <p:cNvSpPr>
            <a:spLocks noGrp="1"/>
          </p:cNvSpPr>
          <p:nvPr>
            <p:ph type="sldNum" sz="quarter" idx="10"/>
          </p:nvPr>
        </p:nvSpPr>
        <p:spPr/>
        <p:txBody>
          <a:bodyPr/>
          <a:lstStyle/>
          <a:p>
            <a:fld id="{0BC20B9D-9F8B-43EE-82A0-74BAD78E7F72}" type="slidenum">
              <a:rPr lang="en-US" smtClean="0"/>
              <a:t>45</a:t>
            </a:fld>
            <a:endParaRPr lang="en-US"/>
          </a:p>
        </p:txBody>
      </p:sp>
    </p:spTree>
    <p:extLst>
      <p:ext uri="{BB962C8B-B14F-4D97-AF65-F5344CB8AC3E}">
        <p14:creationId xmlns:p14="http://schemas.microsoft.com/office/powerpoint/2010/main" val="12774816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Good map</a:t>
            </a:r>
            <a:endParaRPr lang="en-US" dirty="0"/>
          </a:p>
        </p:txBody>
      </p:sp>
      <p:sp>
        <p:nvSpPr>
          <p:cNvPr id="4" name="Slide Number Placeholder 3"/>
          <p:cNvSpPr>
            <a:spLocks noGrp="1"/>
          </p:cNvSpPr>
          <p:nvPr>
            <p:ph type="sldNum" sz="quarter" idx="10"/>
          </p:nvPr>
        </p:nvSpPr>
        <p:spPr/>
        <p:txBody>
          <a:bodyPr/>
          <a:lstStyle/>
          <a:p>
            <a:fld id="{9C8B8436-136B-4BCA-8F15-40ECEB7E28BD}" type="slidenum">
              <a:rPr lang="en-US" smtClean="0"/>
              <a:pPr/>
              <a:t>46</a:t>
            </a:fld>
            <a:endParaRPr lang="en-US"/>
          </a:p>
        </p:txBody>
      </p:sp>
    </p:spTree>
    <p:extLst>
      <p:ext uri="{BB962C8B-B14F-4D97-AF65-F5344CB8AC3E}">
        <p14:creationId xmlns:p14="http://schemas.microsoft.com/office/powerpoint/2010/main" val="92181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not do this!</a:t>
            </a:r>
            <a:endParaRPr lang="en-US" dirty="0"/>
          </a:p>
        </p:txBody>
      </p:sp>
      <p:sp>
        <p:nvSpPr>
          <p:cNvPr id="4" name="Slide Number Placeholder 3"/>
          <p:cNvSpPr>
            <a:spLocks noGrp="1"/>
          </p:cNvSpPr>
          <p:nvPr>
            <p:ph type="sldNum" sz="quarter" idx="10"/>
          </p:nvPr>
        </p:nvSpPr>
        <p:spPr/>
        <p:txBody>
          <a:bodyPr/>
          <a:lstStyle/>
          <a:p>
            <a:fld id="{9C8B8436-136B-4BCA-8F15-40ECEB7E28BD}" type="slidenum">
              <a:rPr lang="en-US" smtClean="0"/>
              <a:pPr/>
              <a:t>48</a:t>
            </a:fld>
            <a:endParaRPr lang="en-US"/>
          </a:p>
        </p:txBody>
      </p:sp>
    </p:spTree>
    <p:extLst>
      <p:ext uri="{BB962C8B-B14F-4D97-AF65-F5344CB8AC3E}">
        <p14:creationId xmlns:p14="http://schemas.microsoft.com/office/powerpoint/2010/main" val="16453929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3</a:t>
            </a:fld>
            <a:endParaRPr lang="en-US"/>
          </a:p>
        </p:txBody>
      </p:sp>
    </p:spTree>
    <p:extLst>
      <p:ext uri="{BB962C8B-B14F-4D97-AF65-F5344CB8AC3E}">
        <p14:creationId xmlns:p14="http://schemas.microsoft.com/office/powerpoint/2010/main" val="3973910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this!</a:t>
            </a:r>
            <a:endParaRPr lang="en-US" dirty="0"/>
          </a:p>
        </p:txBody>
      </p:sp>
      <p:sp>
        <p:nvSpPr>
          <p:cNvPr id="4" name="Slide Number Placeholder 3"/>
          <p:cNvSpPr>
            <a:spLocks noGrp="1"/>
          </p:cNvSpPr>
          <p:nvPr>
            <p:ph type="sldNum" sz="quarter" idx="10"/>
          </p:nvPr>
        </p:nvSpPr>
        <p:spPr/>
        <p:txBody>
          <a:bodyPr/>
          <a:lstStyle/>
          <a:p>
            <a:fld id="{9C8B8436-136B-4BCA-8F15-40ECEB7E28BD}" type="slidenum">
              <a:rPr lang="en-US" smtClean="0"/>
              <a:pPr/>
              <a:t>49</a:t>
            </a:fld>
            <a:endParaRPr lang="en-US"/>
          </a:p>
        </p:txBody>
      </p:sp>
    </p:spTree>
    <p:extLst>
      <p:ext uri="{BB962C8B-B14F-4D97-AF65-F5344CB8AC3E}">
        <p14:creationId xmlns:p14="http://schemas.microsoft.com/office/powerpoint/2010/main" val="37113562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google.com/imgres?imgurl=http://upload.wikimedia.org/wikipedia/en/thumb/a/ab/Maup_rate_numbers.png/300px-Maup_rate_numbers.png&amp;imgrefurl=http://medlibrary.org/medwiki/Modifiable_Areal_Unit_Problem&amp;usg=__PT_EEZ90zi2Qd1B-oFmxlWyrE3Q=&amp;h=286&amp;w=300&amp;sz=48&amp;hl=en&amp;start=0&amp;zoom=1&amp;tbnid=o-AY9tQdQNou0M:&amp;tbnh=119&amp;tbnw=125&amp;ei=nDtYTbTQN8_UgAeArYmsDQ&amp;prev=/images%3Fq%3Dmodifiable%2Bareal%2Bunit%2Bproblem%2Bexample%26um%3D1%26hl%3Den%26client%3Dfirefox-a%26sa%3DN%26rls%3Dorg.mozilla:en-US:official%26biw%3D1330%26bih%3D485%26tbs%3Disch:1&amp;um=1&amp;itbs=1&amp;iact=hc&amp;vpx=116&amp;vpy=174&amp;dur=386&amp;hovh=219&amp;hovw=230&amp;tx=118&amp;ty=75&amp;oei=DztYTaP4EcL-8AbiupGnBw&amp;page=1&amp;ndsp=27&amp;ved=1t:429,r:9,s:0</a:t>
            </a:r>
            <a:endParaRPr lang="en-US" dirty="0"/>
          </a:p>
        </p:txBody>
      </p:sp>
      <p:sp>
        <p:nvSpPr>
          <p:cNvPr id="4" name="Slide Number Placeholder 3"/>
          <p:cNvSpPr>
            <a:spLocks noGrp="1"/>
          </p:cNvSpPr>
          <p:nvPr>
            <p:ph type="sldNum" sz="quarter" idx="10"/>
          </p:nvPr>
        </p:nvSpPr>
        <p:spPr/>
        <p:txBody>
          <a:bodyPr/>
          <a:lstStyle/>
          <a:p>
            <a:pPr>
              <a:defRPr/>
            </a:pPr>
            <a:fld id="{130CB5B4-7155-469C-9D9F-7B6ABE8A4984}" type="slidenum">
              <a:rPr lang="en-US" smtClean="0"/>
              <a:pPr>
                <a:defRPr/>
              </a:pPr>
              <a:t>52</a:t>
            </a:fld>
            <a:endParaRPr lang="en-US"/>
          </a:p>
        </p:txBody>
      </p:sp>
    </p:spTree>
    <p:extLst>
      <p:ext uri="{BB962C8B-B14F-4D97-AF65-F5344CB8AC3E}">
        <p14:creationId xmlns:p14="http://schemas.microsoft.com/office/powerpoint/2010/main" val="26898582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http://www.cartographica.com/article.php?story=20110519191620965</a:t>
            </a:r>
          </a:p>
          <a:p>
            <a:endParaRPr lang="en-US" dirty="0" smtClean="0"/>
          </a:p>
          <a:p>
            <a:r>
              <a:rPr lang="en-US" dirty="0" smtClean="0"/>
              <a:t>The first map shows the distribution of households across counties in the state of Indiana. Using the Natural Breaks reclassification method one can see that there is not much variation in the distribution of raw household counts across the state. Higher levels of households appear to be concentrated in only a few places. </a:t>
            </a:r>
          </a:p>
          <a:p>
            <a:endParaRPr lang="en-US" dirty="0" smtClean="0"/>
          </a:p>
          <a:p>
            <a:r>
              <a:rPr lang="en-US" dirty="0" smtClean="0"/>
              <a:t>However, when one views the Census tract map it is clear that there is much more variation across the state with smaller units of analysis. It is easy to see that evaluating the impact that the number of households would be greatly impacted based on the scale of the evaluation. </a:t>
            </a:r>
          </a:p>
          <a:p>
            <a:endParaRPr lang="en-US" dirty="0"/>
          </a:p>
        </p:txBody>
      </p:sp>
      <p:sp>
        <p:nvSpPr>
          <p:cNvPr id="4" name="Slide Number Placeholder 3"/>
          <p:cNvSpPr>
            <a:spLocks noGrp="1"/>
          </p:cNvSpPr>
          <p:nvPr>
            <p:ph type="sldNum" sz="quarter" idx="10"/>
          </p:nvPr>
        </p:nvSpPr>
        <p:spPr/>
        <p:txBody>
          <a:bodyPr/>
          <a:lstStyle/>
          <a:p>
            <a:pPr>
              <a:defRPr/>
            </a:pPr>
            <a:fld id="{130CB5B4-7155-469C-9D9F-7B6ABE8A4984}" type="slidenum">
              <a:rPr lang="en-US" smtClean="0"/>
              <a:pPr>
                <a:defRPr/>
              </a:pPr>
              <a:t>53</a:t>
            </a:fld>
            <a:endParaRPr lang="en-US"/>
          </a:p>
        </p:txBody>
      </p:sp>
    </p:spTree>
    <p:extLst>
      <p:ext uri="{BB962C8B-B14F-4D97-AF65-F5344CB8AC3E}">
        <p14:creationId xmlns:p14="http://schemas.microsoft.com/office/powerpoint/2010/main" val="15598401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59</a:t>
            </a:fld>
            <a:endParaRPr lang="en-US"/>
          </a:p>
        </p:txBody>
      </p:sp>
    </p:spTree>
    <p:extLst>
      <p:ext uri="{BB962C8B-B14F-4D97-AF65-F5344CB8AC3E}">
        <p14:creationId xmlns:p14="http://schemas.microsoft.com/office/powerpoint/2010/main" val="9257927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60</a:t>
            </a:fld>
            <a:endParaRPr lang="en-US"/>
          </a:p>
        </p:txBody>
      </p:sp>
    </p:spTree>
    <p:extLst>
      <p:ext uri="{BB962C8B-B14F-4D97-AF65-F5344CB8AC3E}">
        <p14:creationId xmlns:p14="http://schemas.microsoft.com/office/powerpoint/2010/main" val="2595038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4</a:t>
            </a:fld>
            <a:endParaRPr lang="en-US"/>
          </a:p>
        </p:txBody>
      </p:sp>
    </p:spTree>
    <p:extLst>
      <p:ext uri="{BB962C8B-B14F-4D97-AF65-F5344CB8AC3E}">
        <p14:creationId xmlns:p14="http://schemas.microsoft.com/office/powerpoint/2010/main" val="5410162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5</a:t>
            </a:fld>
            <a:endParaRPr lang="en-US"/>
          </a:p>
        </p:txBody>
      </p:sp>
    </p:spTree>
    <p:extLst>
      <p:ext uri="{BB962C8B-B14F-4D97-AF65-F5344CB8AC3E}">
        <p14:creationId xmlns:p14="http://schemas.microsoft.com/office/powerpoint/2010/main" val="7942091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6</a:t>
            </a:fld>
            <a:endParaRPr lang="en-US"/>
          </a:p>
        </p:txBody>
      </p:sp>
    </p:spTree>
    <p:extLst>
      <p:ext uri="{BB962C8B-B14F-4D97-AF65-F5344CB8AC3E}">
        <p14:creationId xmlns:p14="http://schemas.microsoft.com/office/powerpoint/2010/main" val="13380436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algn="l"/>
            <a:r>
              <a:rPr lang="en-US" dirty="0" smtClean="0"/>
              <a:t>http://www.terrapinbrightgreen.com/downloads/Terrapin_Deep%20Ecological%20History_2010.pdf</a:t>
            </a:r>
          </a:p>
          <a:p>
            <a:pPr algn="l"/>
            <a:r>
              <a:rPr lang="en-US" dirty="0" smtClean="0"/>
              <a:t>http://archpaper.com/uploads/ManahattaSplitSky.jpg</a:t>
            </a:r>
          </a:p>
          <a:p>
            <a:pPr algn="l"/>
            <a:endParaRPr lang="en-US" dirty="0" smtClean="0"/>
          </a:p>
          <a:p>
            <a:pPr marL="0" marR="0" indent="0" algn="l" defTabSz="1181679" rtl="0" eaLnBrk="1" fontAlgn="auto" latinLnBrk="0" hangingPunct="1">
              <a:lnSpc>
                <a:spcPct val="100000"/>
              </a:lnSpc>
              <a:spcBef>
                <a:spcPts val="0"/>
              </a:spcBef>
              <a:spcAft>
                <a:spcPts val="0"/>
              </a:spcAft>
              <a:buClrTx/>
              <a:buSzTx/>
              <a:buFontTx/>
              <a:buNone/>
              <a:tabLst/>
              <a:defRPr/>
            </a:pPr>
            <a:r>
              <a:rPr lang="en-US" dirty="0" smtClean="0"/>
              <a:t>http://ijarcet.org/wp-content/uploads/IJARCET-VOL-3-ISSUE-3-636-641.pdf</a:t>
            </a:r>
          </a:p>
          <a:p>
            <a:pPr algn="l"/>
            <a:endParaRPr lang="en-US" dirty="0" smtClean="0"/>
          </a:p>
          <a:p>
            <a:pPr algn="l"/>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7</a:t>
            </a:fld>
            <a:endParaRPr lang="en-US"/>
          </a:p>
        </p:txBody>
      </p:sp>
    </p:spTree>
    <p:extLst>
      <p:ext uri="{BB962C8B-B14F-4D97-AF65-F5344CB8AC3E}">
        <p14:creationId xmlns:p14="http://schemas.microsoft.com/office/powerpoint/2010/main" val="14093734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algn="l"/>
            <a:endParaRPr lang="en-US" dirty="0" smtClean="0"/>
          </a:p>
          <a:p>
            <a:pPr algn="l"/>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8</a:t>
            </a:fld>
            <a:endParaRPr lang="en-US"/>
          </a:p>
        </p:txBody>
      </p:sp>
    </p:spTree>
    <p:extLst>
      <p:ext uri="{BB962C8B-B14F-4D97-AF65-F5344CB8AC3E}">
        <p14:creationId xmlns:p14="http://schemas.microsoft.com/office/powerpoint/2010/main" val="2997936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algn="l"/>
            <a:endParaRPr lang="en-US" dirty="0" smtClean="0"/>
          </a:p>
          <a:p>
            <a:pPr algn="l"/>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10</a:t>
            </a:fld>
            <a:endParaRPr lang="en-US"/>
          </a:p>
        </p:txBody>
      </p:sp>
    </p:spTree>
    <p:extLst>
      <p:ext uri="{BB962C8B-B14F-4D97-AF65-F5344CB8AC3E}">
        <p14:creationId xmlns:p14="http://schemas.microsoft.com/office/powerpoint/2010/main" val="4019644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10"/>
          </p:nvPr>
        </p:nvSpPr>
        <p:spPr/>
        <p:txBody>
          <a:bodyPr/>
          <a:lstStyle/>
          <a:p>
            <a:fld id="{0BC20B9D-9F8B-43EE-82A0-74BAD78E7F72}" type="slidenum">
              <a:rPr lang="en-US" smtClean="0"/>
              <a:t>16</a:t>
            </a:fld>
            <a:endParaRPr lang="en-US"/>
          </a:p>
        </p:txBody>
      </p:sp>
    </p:spTree>
    <p:extLst>
      <p:ext uri="{BB962C8B-B14F-4D97-AF65-F5344CB8AC3E}">
        <p14:creationId xmlns:p14="http://schemas.microsoft.com/office/powerpoint/2010/main" val="31132662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67840" y="4761630"/>
            <a:ext cx="7315200" cy="1274293"/>
          </a:xfrm>
        </p:spPr>
        <p:txBody>
          <a:bodyPr wrap="none" anchor="t">
            <a:normAutofit/>
          </a:bodyPr>
          <a:lstStyle>
            <a:lvl1pPr algn="r">
              <a:defRPr sz="7680" b="0" spc="-240">
                <a:gradFill flip="none" rotWithShape="1">
                  <a:gsLst>
                    <a:gs pos="0">
                      <a:schemeClr val="tx1"/>
                    </a:gs>
                    <a:gs pos="68000">
                      <a:srgbClr val="F1F1F1"/>
                    </a:gs>
                    <a:gs pos="100000">
                      <a:schemeClr val="bg1">
                        <a:lumMod val="11000"/>
                        <a:lumOff val="89000"/>
                      </a:schemeClr>
                    </a:gs>
                  </a:gsLst>
                  <a:lin ang="5400000" scaled="1"/>
                  <a:tileRect/>
                </a:gradFill>
                <a:effectLst>
                  <a:outerShdw blurRad="469900" dist="342900" dir="5400000" sy="-20000" rotWithShape="0">
                    <a:prstClr val="black">
                      <a:alpha val="66000"/>
                    </a:prstClr>
                  </a:outerShdw>
                </a:effectLst>
              </a:defRPr>
            </a:lvl1pPr>
          </a:lstStyle>
          <a:p>
            <a:pPr lvl="0" algn="r"/>
            <a:r>
              <a:rPr lang="en-US" smtClean="0"/>
              <a:t>Click to edit Master title style</a:t>
            </a:r>
            <a:endParaRPr lang="en-US" dirty="0"/>
          </a:p>
        </p:txBody>
      </p:sp>
      <p:sp>
        <p:nvSpPr>
          <p:cNvPr id="3" name="Subtitle 2"/>
          <p:cNvSpPr>
            <a:spLocks noGrp="1"/>
          </p:cNvSpPr>
          <p:nvPr>
            <p:ph type="subTitle" idx="1"/>
          </p:nvPr>
        </p:nvSpPr>
        <p:spPr>
          <a:xfrm>
            <a:off x="1767839" y="4085204"/>
            <a:ext cx="7315200" cy="659758"/>
          </a:xfrm>
        </p:spPr>
        <p:txBody>
          <a:bodyPr vert="horz" lIns="91440" tIns="45720" rIns="91440" bIns="45720" rtlCol="0" anchor="b">
            <a:normAutofit/>
          </a:bodyPr>
          <a:lstStyle>
            <a:lvl1pPr marL="0" indent="0" algn="r">
              <a:buNone/>
              <a:defRPr sz="256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stStyle>
          <a:p>
            <a:pPr marL="0" lvl="0" indent="0" algn="r">
              <a:buNone/>
            </a:pPr>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C0B5D0CA-FA3B-4509-ACA4-38E2070A4C08}" type="datetimeFigureOut">
              <a:rPr lang="en-US" smtClean="0"/>
              <a:t>11/2/2015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3479333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1830" y="4658305"/>
            <a:ext cx="8412480" cy="873979"/>
          </a:xfrm>
        </p:spPr>
        <p:txBody>
          <a:bodyPr anchor="b"/>
          <a:lstStyle>
            <a:lvl1pPr>
              <a:defRPr sz="25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1830" y="1053255"/>
            <a:ext cx="8412480" cy="3605051"/>
          </a:xfrm>
        </p:spPr>
        <p:txBody>
          <a:bodyPr anchor="t"/>
          <a:lstStyle>
            <a:lvl1pPr marL="0" indent="0">
              <a:buNone/>
              <a:defRPr sz="2560"/>
            </a:lvl1pPr>
            <a:lvl2pPr marL="365771" indent="0">
              <a:buNone/>
              <a:defRPr sz="2240"/>
            </a:lvl2pPr>
            <a:lvl3pPr marL="731543" indent="0">
              <a:buNone/>
              <a:defRPr sz="1920"/>
            </a:lvl3pPr>
            <a:lvl4pPr marL="1097314" indent="0">
              <a:buNone/>
              <a:defRPr sz="1600"/>
            </a:lvl4pPr>
            <a:lvl5pPr marL="1463086" indent="0">
              <a:buNone/>
              <a:defRPr sz="1600"/>
            </a:lvl5pPr>
            <a:lvl6pPr marL="1828857" indent="0">
              <a:buNone/>
              <a:defRPr sz="1600"/>
            </a:lvl6pPr>
            <a:lvl7pPr marL="2194629" indent="0">
              <a:buNone/>
              <a:defRPr sz="1600"/>
            </a:lvl7pPr>
            <a:lvl8pPr marL="2560400" indent="0">
              <a:buNone/>
              <a:defRPr sz="1600"/>
            </a:lvl8pPr>
            <a:lvl9pPr marL="2926171"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1831" y="5532284"/>
            <a:ext cx="8411210" cy="727970"/>
          </a:xfrm>
        </p:spPr>
        <p:txBody>
          <a:bodyPr/>
          <a:lstStyle>
            <a:lvl1pPr marL="0" indent="0">
              <a:buNone/>
              <a:defRPr sz="128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65771" indent="0">
              <a:buNone/>
              <a:defRPr sz="1120"/>
            </a:lvl2pPr>
            <a:lvl3pPr marL="731543" indent="0">
              <a:buNone/>
              <a:defRPr sz="960"/>
            </a:lvl3pPr>
            <a:lvl4pPr marL="1097314" indent="0">
              <a:buNone/>
              <a:defRPr sz="800"/>
            </a:lvl4pPr>
            <a:lvl5pPr marL="1463086" indent="0">
              <a:buNone/>
              <a:defRPr sz="800"/>
            </a:lvl5pPr>
            <a:lvl6pPr marL="1828857" indent="0">
              <a:buNone/>
              <a:defRPr sz="800"/>
            </a:lvl6pPr>
            <a:lvl7pPr marL="2194629" indent="0">
              <a:buNone/>
              <a:defRPr sz="800"/>
            </a:lvl7pPr>
            <a:lvl8pPr marL="2560400" indent="0">
              <a:buNone/>
              <a:defRPr sz="800"/>
            </a:lvl8pPr>
            <a:lvl9pPr marL="2926171" indent="0">
              <a:buNone/>
              <a:defRPr sz="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0B5D0CA-FA3B-4509-ACA4-38E2070A4C08}" type="datetimeFigureOut">
              <a:rPr lang="en-US" smtClean="0"/>
              <a:t>11/2/2015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3925895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1830" y="389467"/>
            <a:ext cx="8412480" cy="3769967"/>
          </a:xfrm>
        </p:spPr>
        <p:txBody>
          <a:bodyPr anchor="ctr"/>
          <a:lstStyle>
            <a:lvl1pPr>
              <a:defRPr sz="2560"/>
            </a:lvl1pPr>
          </a:lstStyle>
          <a:p>
            <a:r>
              <a:rPr lang="en-US" smtClean="0"/>
              <a:t>Click to edit Master title style</a:t>
            </a:r>
            <a:endParaRPr lang="en-US" dirty="0"/>
          </a:p>
        </p:txBody>
      </p:sp>
      <p:sp>
        <p:nvSpPr>
          <p:cNvPr id="4" name="Text Placeholder 3"/>
          <p:cNvSpPr>
            <a:spLocks noGrp="1"/>
          </p:cNvSpPr>
          <p:nvPr>
            <p:ph type="body" sz="half" idx="2"/>
          </p:nvPr>
        </p:nvSpPr>
        <p:spPr>
          <a:xfrm>
            <a:off x="671831" y="4788692"/>
            <a:ext cx="8411210" cy="1601948"/>
          </a:xfrm>
        </p:spPr>
        <p:txBody>
          <a:bodyPr anchor="ctr"/>
          <a:lstStyle>
            <a:lvl1pPr marL="0" indent="0">
              <a:buNone/>
              <a:defRPr sz="1280"/>
            </a:lvl1pPr>
            <a:lvl2pPr marL="365771" indent="0">
              <a:buNone/>
              <a:defRPr sz="1120"/>
            </a:lvl2pPr>
            <a:lvl3pPr marL="731543" indent="0">
              <a:buNone/>
              <a:defRPr sz="960"/>
            </a:lvl3pPr>
            <a:lvl4pPr marL="1097314" indent="0">
              <a:buNone/>
              <a:defRPr sz="800"/>
            </a:lvl4pPr>
            <a:lvl5pPr marL="1463086" indent="0">
              <a:buNone/>
              <a:defRPr sz="800"/>
            </a:lvl5pPr>
            <a:lvl6pPr marL="1828857" indent="0">
              <a:buNone/>
              <a:defRPr sz="800"/>
            </a:lvl6pPr>
            <a:lvl7pPr marL="2194629" indent="0">
              <a:buNone/>
              <a:defRPr sz="800"/>
            </a:lvl7pPr>
            <a:lvl8pPr marL="2560400" indent="0">
              <a:buNone/>
              <a:defRPr sz="800"/>
            </a:lvl8pPr>
            <a:lvl9pPr marL="2926171" indent="0">
              <a:buNone/>
              <a:defRPr sz="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0B5D0CA-FA3B-4509-ACA4-38E2070A4C08}" type="datetimeFigureOut">
              <a:rPr lang="en-US" smtClean="0"/>
              <a:t>11/2/2015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33270557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6969" y="389467"/>
            <a:ext cx="7442202" cy="3192431"/>
          </a:xfrm>
        </p:spPr>
        <p:txBody>
          <a:bodyPr anchor="ctr"/>
          <a:lstStyle>
            <a:lvl1pPr>
              <a:defRPr sz="352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76516" y="3589927"/>
            <a:ext cx="7001839" cy="585566"/>
          </a:xfrm>
        </p:spPr>
        <p:txBody>
          <a:bodyPr anchor="t">
            <a:normAutofit/>
          </a:bodyPr>
          <a:lstStyle>
            <a:lvl1pPr marL="0" indent="0">
              <a:buNone/>
              <a:defRPr sz="1120"/>
            </a:lvl1pPr>
            <a:lvl2pPr marL="365771" indent="0">
              <a:buNone/>
              <a:defRPr sz="1120"/>
            </a:lvl2pPr>
            <a:lvl3pPr marL="731543" indent="0">
              <a:buNone/>
              <a:defRPr sz="960"/>
            </a:lvl3pPr>
            <a:lvl4pPr marL="1097314" indent="0">
              <a:buNone/>
              <a:defRPr sz="800"/>
            </a:lvl4pPr>
            <a:lvl5pPr marL="1463086" indent="0">
              <a:buNone/>
              <a:defRPr sz="800"/>
            </a:lvl5pPr>
            <a:lvl6pPr marL="1828857" indent="0">
              <a:buNone/>
              <a:defRPr sz="800"/>
            </a:lvl6pPr>
            <a:lvl7pPr marL="2194629" indent="0">
              <a:buNone/>
              <a:defRPr sz="800"/>
            </a:lvl7pPr>
            <a:lvl8pPr marL="2560400" indent="0">
              <a:buNone/>
              <a:defRPr sz="800"/>
            </a:lvl8pPr>
            <a:lvl9pPr marL="2926171" indent="0">
              <a:buNone/>
              <a:defRPr sz="800"/>
            </a:lvl9pPr>
          </a:lstStyle>
          <a:p>
            <a:pPr lvl="0"/>
            <a:r>
              <a:rPr lang="en-US" smtClean="0"/>
              <a:t>Click to edit Master text styles</a:t>
            </a:r>
          </a:p>
        </p:txBody>
      </p:sp>
      <p:sp>
        <p:nvSpPr>
          <p:cNvPr id="4" name="Text Placeholder 3"/>
          <p:cNvSpPr>
            <a:spLocks noGrp="1"/>
          </p:cNvSpPr>
          <p:nvPr>
            <p:ph type="body" sz="half" idx="2"/>
          </p:nvPr>
        </p:nvSpPr>
        <p:spPr>
          <a:xfrm>
            <a:off x="670560" y="4801844"/>
            <a:ext cx="8409939" cy="1588796"/>
          </a:xfrm>
        </p:spPr>
        <p:txBody>
          <a:bodyPr anchor="ctr">
            <a:normAutofit/>
          </a:bodyPr>
          <a:lstStyle>
            <a:lvl1pPr marL="0" indent="0">
              <a:buNone/>
              <a:defRPr sz="1280"/>
            </a:lvl1pPr>
            <a:lvl2pPr marL="365771" indent="0">
              <a:buNone/>
              <a:defRPr sz="1120"/>
            </a:lvl2pPr>
            <a:lvl3pPr marL="731543" indent="0">
              <a:buNone/>
              <a:defRPr sz="960"/>
            </a:lvl3pPr>
            <a:lvl4pPr marL="1097314" indent="0">
              <a:buNone/>
              <a:defRPr sz="800"/>
            </a:lvl4pPr>
            <a:lvl5pPr marL="1463086" indent="0">
              <a:buNone/>
              <a:defRPr sz="800"/>
            </a:lvl5pPr>
            <a:lvl6pPr marL="1828857" indent="0">
              <a:buNone/>
              <a:defRPr sz="800"/>
            </a:lvl6pPr>
            <a:lvl7pPr marL="2194629" indent="0">
              <a:buNone/>
              <a:defRPr sz="800"/>
            </a:lvl7pPr>
            <a:lvl8pPr marL="2560400" indent="0">
              <a:buNone/>
              <a:defRPr sz="800"/>
            </a:lvl8pPr>
            <a:lvl9pPr marL="2926171" indent="0">
              <a:buNone/>
              <a:defRPr sz="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0B5D0CA-FA3B-4509-ACA4-38E2070A4C08}" type="datetimeFigureOut">
              <a:rPr lang="en-US" smtClean="0"/>
              <a:t>11/2/2015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77AA4C-2530-41FE-8064-D6256F2E94BA}" type="slidenum">
              <a:rPr lang="en-US" smtClean="0"/>
              <a:t>‹#›</a:t>
            </a:fld>
            <a:endParaRPr lang="en-US"/>
          </a:p>
        </p:txBody>
      </p:sp>
      <p:sp>
        <p:nvSpPr>
          <p:cNvPr id="9" name="TextBox 8"/>
          <p:cNvSpPr txBox="1"/>
          <p:nvPr/>
        </p:nvSpPr>
        <p:spPr>
          <a:xfrm>
            <a:off x="888835" y="839279"/>
            <a:ext cx="487680" cy="623761"/>
          </a:xfrm>
          <a:prstGeom prst="rect">
            <a:avLst/>
          </a:prstGeom>
        </p:spPr>
        <p:txBody>
          <a:bodyPr vert="horz" lIns="73152" tIns="36576" rIns="73152" bIns="36576"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400" dirty="0">
                <a:solidFill>
                  <a:schemeClr val="tx1"/>
                </a:solidFill>
                <a:effectLst/>
              </a:rPr>
              <a:t>“</a:t>
            </a:r>
          </a:p>
        </p:txBody>
      </p:sp>
      <p:sp>
        <p:nvSpPr>
          <p:cNvPr id="10" name="TextBox 9"/>
          <p:cNvSpPr txBox="1"/>
          <p:nvPr/>
        </p:nvSpPr>
        <p:spPr>
          <a:xfrm>
            <a:off x="8350250" y="2926080"/>
            <a:ext cx="487680" cy="623761"/>
          </a:xfrm>
          <a:prstGeom prst="rect">
            <a:avLst/>
          </a:prstGeom>
        </p:spPr>
        <p:txBody>
          <a:bodyPr vert="horz" lIns="73152" tIns="36576" rIns="73152" bIns="36576"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400" dirty="0">
                <a:solidFill>
                  <a:schemeClr val="tx1"/>
                </a:solidFill>
                <a:effectLst/>
              </a:rPr>
              <a:t>”</a:t>
            </a:r>
          </a:p>
        </p:txBody>
      </p:sp>
    </p:spTree>
    <p:extLst>
      <p:ext uri="{BB962C8B-B14F-4D97-AF65-F5344CB8AC3E}">
        <p14:creationId xmlns:p14="http://schemas.microsoft.com/office/powerpoint/2010/main" val="4165236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1830" y="2482100"/>
            <a:ext cx="8412480" cy="2679291"/>
          </a:xfrm>
        </p:spPr>
        <p:txBody>
          <a:bodyPr anchor="b">
            <a:normAutofit/>
          </a:bodyPr>
          <a:lstStyle>
            <a:lvl1pPr>
              <a:defRPr sz="4320"/>
            </a:lvl1pPr>
          </a:lstStyle>
          <a:p>
            <a:r>
              <a:rPr lang="en-US" smtClean="0"/>
              <a:t>Click to edit Master title style</a:t>
            </a:r>
            <a:endParaRPr lang="en-US" dirty="0"/>
          </a:p>
        </p:txBody>
      </p:sp>
      <p:sp>
        <p:nvSpPr>
          <p:cNvPr id="4" name="Text Placeholder 3"/>
          <p:cNvSpPr>
            <a:spLocks noGrp="1"/>
          </p:cNvSpPr>
          <p:nvPr>
            <p:ph type="body" sz="half" idx="2"/>
          </p:nvPr>
        </p:nvSpPr>
        <p:spPr>
          <a:xfrm>
            <a:off x="671831" y="5173953"/>
            <a:ext cx="8411210" cy="1216687"/>
          </a:xfrm>
        </p:spPr>
        <p:txBody>
          <a:bodyPr anchor="t"/>
          <a:lstStyle>
            <a:lvl1pPr marL="0" indent="0">
              <a:buNone/>
              <a:defRPr sz="1280"/>
            </a:lvl1pPr>
            <a:lvl2pPr marL="365771" indent="0">
              <a:buNone/>
              <a:defRPr sz="1120"/>
            </a:lvl2pPr>
            <a:lvl3pPr marL="731543" indent="0">
              <a:buNone/>
              <a:defRPr sz="960"/>
            </a:lvl3pPr>
            <a:lvl4pPr marL="1097314" indent="0">
              <a:buNone/>
              <a:defRPr sz="800"/>
            </a:lvl4pPr>
            <a:lvl5pPr marL="1463086" indent="0">
              <a:buNone/>
              <a:defRPr sz="800"/>
            </a:lvl5pPr>
            <a:lvl6pPr marL="1828857" indent="0">
              <a:buNone/>
              <a:defRPr sz="800"/>
            </a:lvl6pPr>
            <a:lvl7pPr marL="2194629" indent="0">
              <a:buNone/>
              <a:defRPr sz="800"/>
            </a:lvl7pPr>
            <a:lvl8pPr marL="2560400" indent="0">
              <a:buNone/>
              <a:defRPr sz="800"/>
            </a:lvl8pPr>
            <a:lvl9pPr marL="2926171" indent="0">
              <a:buNone/>
              <a:defRPr sz="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0B5D0CA-FA3B-4509-ACA4-38E2070A4C08}" type="datetimeFigureOut">
              <a:rPr lang="en-US" smtClean="0"/>
              <a:t>11/2/2015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11979199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70560" y="389468"/>
            <a:ext cx="8412480" cy="1413934"/>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069825" y="2011680"/>
            <a:ext cx="2357493" cy="614679"/>
          </a:xfrm>
        </p:spPr>
        <p:txBody>
          <a:bodyPr anchor="b">
            <a:noAutofit/>
          </a:bodyPr>
          <a:lstStyle>
            <a:lvl1pPr marL="0" indent="0">
              <a:buNone/>
              <a:defRPr sz="192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365771" indent="0">
              <a:buNone/>
              <a:defRPr sz="1600" b="1"/>
            </a:lvl2pPr>
            <a:lvl3pPr marL="731543" indent="0">
              <a:buNone/>
              <a:defRPr sz="1440" b="1"/>
            </a:lvl3pPr>
            <a:lvl4pPr marL="1097314" indent="0">
              <a:buNone/>
              <a:defRPr sz="1280" b="1"/>
            </a:lvl4pPr>
            <a:lvl5pPr marL="1463086" indent="0">
              <a:buNone/>
              <a:defRPr sz="1280" b="1"/>
            </a:lvl5pPr>
            <a:lvl6pPr marL="1828857" indent="0">
              <a:buNone/>
              <a:defRPr sz="1280" b="1"/>
            </a:lvl6pPr>
            <a:lvl7pPr marL="2194629" indent="0">
              <a:buNone/>
              <a:defRPr sz="1280" b="1"/>
            </a:lvl7pPr>
            <a:lvl8pPr marL="2560400" indent="0">
              <a:buNone/>
              <a:defRPr sz="1280" b="1"/>
            </a:lvl8pPr>
            <a:lvl9pPr marL="2926171" indent="0">
              <a:buNone/>
              <a:defRPr sz="1280" b="1"/>
            </a:lvl9pPr>
          </a:lstStyle>
          <a:p>
            <a:pPr lvl="0"/>
            <a:r>
              <a:rPr lang="en-US" smtClean="0"/>
              <a:t>Click to edit Master text styles</a:t>
            </a:r>
          </a:p>
        </p:txBody>
      </p:sp>
      <p:sp>
        <p:nvSpPr>
          <p:cNvPr id="8" name="Text Placeholder 3"/>
          <p:cNvSpPr>
            <a:spLocks noGrp="1"/>
          </p:cNvSpPr>
          <p:nvPr>
            <p:ph type="body" sz="half" idx="15"/>
          </p:nvPr>
        </p:nvSpPr>
        <p:spPr>
          <a:xfrm>
            <a:off x="1085438" y="2743200"/>
            <a:ext cx="2341881" cy="3828627"/>
          </a:xfrm>
        </p:spPr>
        <p:txBody>
          <a:bodyPr anchor="t">
            <a:normAutofit/>
          </a:bodyPr>
          <a:lstStyle>
            <a:lvl1pPr marL="0" indent="0">
              <a:buNone/>
              <a:defRPr sz="1120"/>
            </a:lvl1pPr>
            <a:lvl2pPr marL="365771" indent="0">
              <a:buNone/>
              <a:defRPr sz="960"/>
            </a:lvl2pPr>
            <a:lvl3pPr marL="731543" indent="0">
              <a:buNone/>
              <a:defRPr sz="800"/>
            </a:lvl3pPr>
            <a:lvl4pPr marL="1097314" indent="0">
              <a:buNone/>
              <a:defRPr sz="720"/>
            </a:lvl4pPr>
            <a:lvl5pPr marL="1463086" indent="0">
              <a:buNone/>
              <a:defRPr sz="720"/>
            </a:lvl5pPr>
            <a:lvl6pPr marL="1828857" indent="0">
              <a:buNone/>
              <a:defRPr sz="720"/>
            </a:lvl6pPr>
            <a:lvl7pPr marL="2194629" indent="0">
              <a:buNone/>
              <a:defRPr sz="720"/>
            </a:lvl7pPr>
            <a:lvl8pPr marL="2560400" indent="0">
              <a:buNone/>
              <a:defRPr sz="720"/>
            </a:lvl8pPr>
            <a:lvl9pPr marL="2926171" indent="0">
              <a:buNone/>
              <a:defRPr sz="720"/>
            </a:lvl9pPr>
          </a:lstStyle>
          <a:p>
            <a:pPr lvl="0"/>
            <a:r>
              <a:rPr lang="en-US" smtClean="0"/>
              <a:t>Click to edit Master text styles</a:t>
            </a:r>
          </a:p>
        </p:txBody>
      </p:sp>
      <p:sp>
        <p:nvSpPr>
          <p:cNvPr id="9" name="Text Placeholder 4"/>
          <p:cNvSpPr>
            <a:spLocks noGrp="1"/>
          </p:cNvSpPr>
          <p:nvPr>
            <p:ph type="body" sz="quarter" idx="3"/>
          </p:nvPr>
        </p:nvSpPr>
        <p:spPr>
          <a:xfrm>
            <a:off x="3670396" y="2011680"/>
            <a:ext cx="2348993" cy="614679"/>
          </a:xfrm>
        </p:spPr>
        <p:txBody>
          <a:bodyPr vert="horz" lIns="91440" tIns="45720" rIns="91440" bIns="45720" rtlCol="0" anchor="b">
            <a:noAutofit/>
          </a:bodyPr>
          <a:lstStyle>
            <a:lvl1pPr>
              <a:buNone/>
              <a:defRPr lang="en-US" sz="192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0" name="Text Placeholder 3"/>
          <p:cNvSpPr>
            <a:spLocks noGrp="1"/>
          </p:cNvSpPr>
          <p:nvPr>
            <p:ph type="body" sz="half" idx="16"/>
          </p:nvPr>
        </p:nvSpPr>
        <p:spPr>
          <a:xfrm>
            <a:off x="3661953" y="2743200"/>
            <a:ext cx="2357436" cy="3828627"/>
          </a:xfrm>
        </p:spPr>
        <p:txBody>
          <a:bodyPr anchor="t">
            <a:normAutofit/>
          </a:bodyPr>
          <a:lstStyle>
            <a:lvl1pPr marL="0" indent="0">
              <a:buNone/>
              <a:defRPr sz="1120"/>
            </a:lvl1pPr>
            <a:lvl2pPr marL="365771" indent="0">
              <a:buNone/>
              <a:defRPr sz="960"/>
            </a:lvl2pPr>
            <a:lvl3pPr marL="731543" indent="0">
              <a:buNone/>
              <a:defRPr sz="800"/>
            </a:lvl3pPr>
            <a:lvl4pPr marL="1097314" indent="0">
              <a:buNone/>
              <a:defRPr sz="720"/>
            </a:lvl4pPr>
            <a:lvl5pPr marL="1463086" indent="0">
              <a:buNone/>
              <a:defRPr sz="720"/>
            </a:lvl5pPr>
            <a:lvl6pPr marL="1828857" indent="0">
              <a:buNone/>
              <a:defRPr sz="720"/>
            </a:lvl6pPr>
            <a:lvl7pPr marL="2194629" indent="0">
              <a:buNone/>
              <a:defRPr sz="720"/>
            </a:lvl7pPr>
            <a:lvl8pPr marL="2560400" indent="0">
              <a:buNone/>
              <a:defRPr sz="720"/>
            </a:lvl8pPr>
            <a:lvl9pPr marL="2926171" indent="0">
              <a:buNone/>
              <a:defRPr sz="720"/>
            </a:lvl9pPr>
          </a:lstStyle>
          <a:p>
            <a:pPr lvl="0"/>
            <a:r>
              <a:rPr lang="en-US" smtClean="0"/>
              <a:t>Click to edit Master text styles</a:t>
            </a:r>
          </a:p>
        </p:txBody>
      </p:sp>
      <p:sp>
        <p:nvSpPr>
          <p:cNvPr id="11" name="Text Placeholder 4"/>
          <p:cNvSpPr>
            <a:spLocks noGrp="1"/>
          </p:cNvSpPr>
          <p:nvPr>
            <p:ph type="body" sz="quarter" idx="13"/>
          </p:nvPr>
        </p:nvSpPr>
        <p:spPr>
          <a:xfrm>
            <a:off x="6263229" y="2011680"/>
            <a:ext cx="2345691" cy="614679"/>
          </a:xfrm>
        </p:spPr>
        <p:txBody>
          <a:bodyPr vert="horz" lIns="91440" tIns="45720" rIns="91440" bIns="45720" rtlCol="0" anchor="b">
            <a:noAutofit/>
          </a:bodyPr>
          <a:lstStyle>
            <a:lvl1pPr>
              <a:buNone/>
              <a:defRPr lang="en-US" sz="192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2" name="Text Placeholder 3"/>
          <p:cNvSpPr>
            <a:spLocks noGrp="1"/>
          </p:cNvSpPr>
          <p:nvPr>
            <p:ph type="body" sz="half" idx="17"/>
          </p:nvPr>
        </p:nvSpPr>
        <p:spPr>
          <a:xfrm>
            <a:off x="6263229" y="2743200"/>
            <a:ext cx="2345691" cy="3828627"/>
          </a:xfrm>
        </p:spPr>
        <p:txBody>
          <a:bodyPr anchor="t">
            <a:normAutofit/>
          </a:bodyPr>
          <a:lstStyle>
            <a:lvl1pPr marL="0" indent="0">
              <a:buNone/>
              <a:defRPr sz="1120"/>
            </a:lvl1pPr>
            <a:lvl2pPr marL="365771" indent="0">
              <a:buNone/>
              <a:defRPr sz="960"/>
            </a:lvl2pPr>
            <a:lvl3pPr marL="731543" indent="0">
              <a:buNone/>
              <a:defRPr sz="800"/>
            </a:lvl3pPr>
            <a:lvl4pPr marL="1097314" indent="0">
              <a:buNone/>
              <a:defRPr sz="720"/>
            </a:lvl4pPr>
            <a:lvl5pPr marL="1463086" indent="0">
              <a:buNone/>
              <a:defRPr sz="720"/>
            </a:lvl5pPr>
            <a:lvl6pPr marL="1828857" indent="0">
              <a:buNone/>
              <a:defRPr sz="720"/>
            </a:lvl6pPr>
            <a:lvl7pPr marL="2194629" indent="0">
              <a:buNone/>
              <a:defRPr sz="720"/>
            </a:lvl7pPr>
            <a:lvl8pPr marL="2560400" indent="0">
              <a:buNone/>
              <a:defRPr sz="720"/>
            </a:lvl8pPr>
            <a:lvl9pPr marL="2926171" indent="0">
              <a:buNone/>
              <a:defRPr sz="72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C0B5D0CA-FA3B-4509-ACA4-38E2070A4C08}" type="datetimeFigureOut">
              <a:rPr lang="en-US" smtClean="0"/>
              <a:t>11/2/2015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32336150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70560" y="389468"/>
            <a:ext cx="8412480" cy="1413934"/>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065668" y="4584003"/>
            <a:ext cx="2352041" cy="614679"/>
          </a:xfrm>
        </p:spPr>
        <p:txBody>
          <a:bodyPr anchor="b">
            <a:noAutofit/>
          </a:bodyPr>
          <a:lstStyle>
            <a:lvl1pPr marL="0" indent="0">
              <a:buNone/>
              <a:defRPr sz="192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65771" indent="0">
              <a:buNone/>
              <a:defRPr sz="1600" b="1"/>
            </a:lvl2pPr>
            <a:lvl3pPr marL="731543" indent="0">
              <a:buNone/>
              <a:defRPr sz="1440" b="1"/>
            </a:lvl3pPr>
            <a:lvl4pPr marL="1097314" indent="0">
              <a:buNone/>
              <a:defRPr sz="1280" b="1"/>
            </a:lvl4pPr>
            <a:lvl5pPr marL="1463086" indent="0">
              <a:buNone/>
              <a:defRPr sz="1280" b="1"/>
            </a:lvl5pPr>
            <a:lvl6pPr marL="1828857" indent="0">
              <a:buNone/>
              <a:defRPr sz="1280" b="1"/>
            </a:lvl6pPr>
            <a:lvl7pPr marL="2194629" indent="0">
              <a:buNone/>
              <a:defRPr sz="1280" b="1"/>
            </a:lvl7pPr>
            <a:lvl8pPr marL="2560400" indent="0">
              <a:buNone/>
              <a:defRPr sz="1280" b="1"/>
            </a:lvl8pPr>
            <a:lvl9pPr marL="2926171" indent="0">
              <a:buNone/>
              <a:defRPr sz="1280" b="1"/>
            </a:lvl9pPr>
          </a:lstStyle>
          <a:p>
            <a:pPr lvl="0"/>
            <a:r>
              <a:rPr lang="en-US" smtClean="0"/>
              <a:t>Click to edit Master text styles</a:t>
            </a:r>
          </a:p>
        </p:txBody>
      </p:sp>
      <p:sp>
        <p:nvSpPr>
          <p:cNvPr id="20" name="Picture Placeholder 2"/>
          <p:cNvSpPr>
            <a:spLocks noGrp="1" noChangeAspect="1"/>
          </p:cNvSpPr>
          <p:nvPr>
            <p:ph type="pic" idx="15"/>
          </p:nvPr>
        </p:nvSpPr>
        <p:spPr>
          <a:xfrm>
            <a:off x="1065668" y="2406778"/>
            <a:ext cx="2352041" cy="16256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80"/>
            </a:lvl1pPr>
            <a:lvl2pPr marL="365771" indent="0">
              <a:buNone/>
              <a:defRPr sz="1280"/>
            </a:lvl2pPr>
            <a:lvl3pPr marL="731543" indent="0">
              <a:buNone/>
              <a:defRPr sz="1280"/>
            </a:lvl3pPr>
            <a:lvl4pPr marL="1097314" indent="0">
              <a:buNone/>
              <a:defRPr sz="1280"/>
            </a:lvl4pPr>
            <a:lvl5pPr marL="1463086" indent="0">
              <a:buNone/>
              <a:defRPr sz="1280"/>
            </a:lvl5pPr>
            <a:lvl6pPr marL="1828857" indent="0">
              <a:buNone/>
              <a:defRPr sz="1280"/>
            </a:lvl6pPr>
            <a:lvl7pPr marL="2194629" indent="0">
              <a:buNone/>
              <a:defRPr sz="1280"/>
            </a:lvl7pPr>
            <a:lvl8pPr marL="2560400" indent="0">
              <a:buNone/>
              <a:defRPr sz="1280"/>
            </a:lvl8pPr>
            <a:lvl9pPr marL="2926171" indent="0">
              <a:buNone/>
              <a:defRPr sz="1280"/>
            </a:lvl9pPr>
          </a:lstStyle>
          <a:p>
            <a:r>
              <a:rPr lang="en-US" smtClean="0"/>
              <a:t>Click icon to add picture</a:t>
            </a:r>
            <a:endParaRPr lang="en-US" dirty="0"/>
          </a:p>
        </p:txBody>
      </p:sp>
      <p:sp>
        <p:nvSpPr>
          <p:cNvPr id="21" name="Text Placeholder 3"/>
          <p:cNvSpPr>
            <a:spLocks noGrp="1"/>
          </p:cNvSpPr>
          <p:nvPr>
            <p:ph type="body" sz="half" idx="18"/>
          </p:nvPr>
        </p:nvSpPr>
        <p:spPr>
          <a:xfrm>
            <a:off x="1065668" y="5198684"/>
            <a:ext cx="2352041" cy="703135"/>
          </a:xfrm>
        </p:spPr>
        <p:txBody>
          <a:bodyPr anchor="t">
            <a:normAutofit/>
          </a:bodyPr>
          <a:lstStyle>
            <a:lvl1pPr marL="0" indent="0">
              <a:buNone/>
              <a:defRPr sz="1120"/>
            </a:lvl1pPr>
            <a:lvl2pPr marL="365771" indent="0">
              <a:buNone/>
              <a:defRPr sz="960"/>
            </a:lvl2pPr>
            <a:lvl3pPr marL="731543" indent="0">
              <a:buNone/>
              <a:defRPr sz="800"/>
            </a:lvl3pPr>
            <a:lvl4pPr marL="1097314" indent="0">
              <a:buNone/>
              <a:defRPr sz="720"/>
            </a:lvl4pPr>
            <a:lvl5pPr marL="1463086" indent="0">
              <a:buNone/>
              <a:defRPr sz="720"/>
            </a:lvl5pPr>
            <a:lvl6pPr marL="1828857" indent="0">
              <a:buNone/>
              <a:defRPr sz="720"/>
            </a:lvl6pPr>
            <a:lvl7pPr marL="2194629" indent="0">
              <a:buNone/>
              <a:defRPr sz="720"/>
            </a:lvl7pPr>
            <a:lvl8pPr marL="2560400" indent="0">
              <a:buNone/>
              <a:defRPr sz="720"/>
            </a:lvl8pPr>
            <a:lvl9pPr marL="2926171" indent="0">
              <a:buNone/>
              <a:defRPr sz="720"/>
            </a:lvl9pPr>
          </a:lstStyle>
          <a:p>
            <a:pPr lvl="0"/>
            <a:r>
              <a:rPr lang="en-US" smtClean="0"/>
              <a:t>Click to edit Master text styles</a:t>
            </a:r>
          </a:p>
        </p:txBody>
      </p:sp>
      <p:sp>
        <p:nvSpPr>
          <p:cNvPr id="22" name="Text Placeholder 4"/>
          <p:cNvSpPr>
            <a:spLocks noGrp="1"/>
          </p:cNvSpPr>
          <p:nvPr>
            <p:ph type="body" sz="quarter" idx="3"/>
          </p:nvPr>
        </p:nvSpPr>
        <p:spPr>
          <a:xfrm>
            <a:off x="3655198" y="4584003"/>
            <a:ext cx="2344420" cy="614679"/>
          </a:xfrm>
        </p:spPr>
        <p:txBody>
          <a:bodyPr anchor="b">
            <a:noAutofit/>
          </a:bodyPr>
          <a:lstStyle>
            <a:lvl1pPr marL="0" indent="0">
              <a:buNone/>
              <a:defRPr sz="192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65771" indent="0">
              <a:buNone/>
              <a:defRPr sz="1600" b="1"/>
            </a:lvl2pPr>
            <a:lvl3pPr marL="731543" indent="0">
              <a:buNone/>
              <a:defRPr sz="1440" b="1"/>
            </a:lvl3pPr>
            <a:lvl4pPr marL="1097314" indent="0">
              <a:buNone/>
              <a:defRPr sz="1280" b="1"/>
            </a:lvl4pPr>
            <a:lvl5pPr marL="1463086" indent="0">
              <a:buNone/>
              <a:defRPr sz="1280" b="1"/>
            </a:lvl5pPr>
            <a:lvl6pPr marL="1828857" indent="0">
              <a:buNone/>
              <a:defRPr sz="1280" b="1"/>
            </a:lvl6pPr>
            <a:lvl7pPr marL="2194629" indent="0">
              <a:buNone/>
              <a:defRPr sz="1280" b="1"/>
            </a:lvl7pPr>
            <a:lvl8pPr marL="2560400" indent="0">
              <a:buNone/>
              <a:defRPr sz="1280" b="1"/>
            </a:lvl8pPr>
            <a:lvl9pPr marL="2926171" indent="0">
              <a:buNone/>
              <a:defRPr sz="1280" b="1"/>
            </a:lvl9pPr>
          </a:lstStyle>
          <a:p>
            <a:pPr lvl="0"/>
            <a:r>
              <a:rPr lang="en-US" smtClean="0"/>
              <a:t>Click to edit Master text styles</a:t>
            </a:r>
          </a:p>
        </p:txBody>
      </p:sp>
      <p:sp>
        <p:nvSpPr>
          <p:cNvPr id="23" name="Picture Placeholder 2"/>
          <p:cNvSpPr>
            <a:spLocks noGrp="1" noChangeAspect="1"/>
          </p:cNvSpPr>
          <p:nvPr>
            <p:ph type="pic" idx="21"/>
          </p:nvPr>
        </p:nvSpPr>
        <p:spPr>
          <a:xfrm>
            <a:off x="3655197" y="2406778"/>
            <a:ext cx="2344420" cy="16256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80"/>
            </a:lvl1pPr>
            <a:lvl2pPr marL="365771" indent="0">
              <a:buNone/>
              <a:defRPr sz="1280"/>
            </a:lvl2pPr>
            <a:lvl3pPr marL="731543" indent="0">
              <a:buNone/>
              <a:defRPr sz="1280"/>
            </a:lvl3pPr>
            <a:lvl4pPr marL="1097314" indent="0">
              <a:buNone/>
              <a:defRPr sz="1280"/>
            </a:lvl4pPr>
            <a:lvl5pPr marL="1463086" indent="0">
              <a:buNone/>
              <a:defRPr sz="1280"/>
            </a:lvl5pPr>
            <a:lvl6pPr marL="1828857" indent="0">
              <a:buNone/>
              <a:defRPr sz="1280"/>
            </a:lvl6pPr>
            <a:lvl7pPr marL="2194629" indent="0">
              <a:buNone/>
              <a:defRPr sz="1280"/>
            </a:lvl7pPr>
            <a:lvl8pPr marL="2560400" indent="0">
              <a:buNone/>
              <a:defRPr sz="1280"/>
            </a:lvl8pPr>
            <a:lvl9pPr marL="2926171" indent="0">
              <a:buNone/>
              <a:defRPr sz="1280"/>
            </a:lvl9pPr>
          </a:lstStyle>
          <a:p>
            <a:r>
              <a:rPr lang="en-US" smtClean="0"/>
              <a:t>Click icon to add picture</a:t>
            </a:r>
            <a:endParaRPr lang="en-US" dirty="0"/>
          </a:p>
        </p:txBody>
      </p:sp>
      <p:sp>
        <p:nvSpPr>
          <p:cNvPr id="24" name="Text Placeholder 3"/>
          <p:cNvSpPr>
            <a:spLocks noGrp="1"/>
          </p:cNvSpPr>
          <p:nvPr>
            <p:ph type="body" sz="half" idx="19"/>
          </p:nvPr>
        </p:nvSpPr>
        <p:spPr>
          <a:xfrm>
            <a:off x="3654116" y="5198683"/>
            <a:ext cx="2347525" cy="703135"/>
          </a:xfrm>
        </p:spPr>
        <p:txBody>
          <a:bodyPr anchor="t">
            <a:normAutofit/>
          </a:bodyPr>
          <a:lstStyle>
            <a:lvl1pPr marL="0" indent="0">
              <a:buNone/>
              <a:defRPr sz="1120"/>
            </a:lvl1pPr>
            <a:lvl2pPr marL="365771" indent="0">
              <a:buNone/>
              <a:defRPr sz="960"/>
            </a:lvl2pPr>
            <a:lvl3pPr marL="731543" indent="0">
              <a:buNone/>
              <a:defRPr sz="800"/>
            </a:lvl3pPr>
            <a:lvl4pPr marL="1097314" indent="0">
              <a:buNone/>
              <a:defRPr sz="720"/>
            </a:lvl4pPr>
            <a:lvl5pPr marL="1463086" indent="0">
              <a:buNone/>
              <a:defRPr sz="720"/>
            </a:lvl5pPr>
            <a:lvl6pPr marL="1828857" indent="0">
              <a:buNone/>
              <a:defRPr sz="720"/>
            </a:lvl6pPr>
            <a:lvl7pPr marL="2194629" indent="0">
              <a:buNone/>
              <a:defRPr sz="720"/>
            </a:lvl7pPr>
            <a:lvl8pPr marL="2560400" indent="0">
              <a:buNone/>
              <a:defRPr sz="720"/>
            </a:lvl8pPr>
            <a:lvl9pPr marL="2926171" indent="0">
              <a:buNone/>
              <a:defRPr sz="720"/>
            </a:lvl9pPr>
          </a:lstStyle>
          <a:p>
            <a:pPr lvl="0"/>
            <a:r>
              <a:rPr lang="en-US" smtClean="0"/>
              <a:t>Click to edit Master text styles</a:t>
            </a:r>
          </a:p>
        </p:txBody>
      </p:sp>
      <p:sp>
        <p:nvSpPr>
          <p:cNvPr id="25" name="Text Placeholder 4"/>
          <p:cNvSpPr>
            <a:spLocks noGrp="1"/>
          </p:cNvSpPr>
          <p:nvPr>
            <p:ph type="body" sz="quarter" idx="13"/>
          </p:nvPr>
        </p:nvSpPr>
        <p:spPr>
          <a:xfrm>
            <a:off x="6243459" y="4584003"/>
            <a:ext cx="2345691" cy="614679"/>
          </a:xfrm>
        </p:spPr>
        <p:txBody>
          <a:bodyPr anchor="b">
            <a:noAutofit/>
          </a:bodyPr>
          <a:lstStyle>
            <a:lvl1pPr marL="0" indent="0">
              <a:buNone/>
              <a:defRPr sz="192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65771" indent="0">
              <a:buNone/>
              <a:defRPr sz="1600" b="1"/>
            </a:lvl2pPr>
            <a:lvl3pPr marL="731543" indent="0">
              <a:buNone/>
              <a:defRPr sz="1440" b="1"/>
            </a:lvl3pPr>
            <a:lvl4pPr marL="1097314" indent="0">
              <a:buNone/>
              <a:defRPr sz="1280" b="1"/>
            </a:lvl4pPr>
            <a:lvl5pPr marL="1463086" indent="0">
              <a:buNone/>
              <a:defRPr sz="1280" b="1"/>
            </a:lvl5pPr>
            <a:lvl6pPr marL="1828857" indent="0">
              <a:buNone/>
              <a:defRPr sz="1280" b="1"/>
            </a:lvl6pPr>
            <a:lvl7pPr marL="2194629" indent="0">
              <a:buNone/>
              <a:defRPr sz="1280" b="1"/>
            </a:lvl7pPr>
            <a:lvl8pPr marL="2560400" indent="0">
              <a:buNone/>
              <a:defRPr sz="1280" b="1"/>
            </a:lvl8pPr>
            <a:lvl9pPr marL="2926171" indent="0">
              <a:buNone/>
              <a:defRPr sz="1280" b="1"/>
            </a:lvl9pPr>
          </a:lstStyle>
          <a:p>
            <a:pPr lvl="0"/>
            <a:r>
              <a:rPr lang="en-US" smtClean="0"/>
              <a:t>Click to edit Master text styles</a:t>
            </a:r>
          </a:p>
        </p:txBody>
      </p:sp>
      <p:sp>
        <p:nvSpPr>
          <p:cNvPr id="26" name="Picture Placeholder 2"/>
          <p:cNvSpPr>
            <a:spLocks noGrp="1" noChangeAspect="1"/>
          </p:cNvSpPr>
          <p:nvPr>
            <p:ph type="pic" idx="22"/>
          </p:nvPr>
        </p:nvSpPr>
        <p:spPr>
          <a:xfrm>
            <a:off x="6243457" y="2406778"/>
            <a:ext cx="2345691" cy="16256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80"/>
            </a:lvl1pPr>
            <a:lvl2pPr marL="365771" indent="0">
              <a:buNone/>
              <a:defRPr sz="1280"/>
            </a:lvl2pPr>
            <a:lvl3pPr marL="731543" indent="0">
              <a:buNone/>
              <a:defRPr sz="1280"/>
            </a:lvl3pPr>
            <a:lvl4pPr marL="1097314" indent="0">
              <a:buNone/>
              <a:defRPr sz="1280"/>
            </a:lvl4pPr>
            <a:lvl5pPr marL="1463086" indent="0">
              <a:buNone/>
              <a:defRPr sz="1280"/>
            </a:lvl5pPr>
            <a:lvl6pPr marL="1828857" indent="0">
              <a:buNone/>
              <a:defRPr sz="1280"/>
            </a:lvl6pPr>
            <a:lvl7pPr marL="2194629" indent="0">
              <a:buNone/>
              <a:defRPr sz="1280"/>
            </a:lvl7pPr>
            <a:lvl8pPr marL="2560400" indent="0">
              <a:buNone/>
              <a:defRPr sz="1280"/>
            </a:lvl8pPr>
            <a:lvl9pPr marL="2926171" indent="0">
              <a:buNone/>
              <a:defRPr sz="1280"/>
            </a:lvl9pPr>
          </a:lstStyle>
          <a:p>
            <a:r>
              <a:rPr lang="en-US" smtClean="0"/>
              <a:t>Click icon to add picture</a:t>
            </a:r>
            <a:endParaRPr lang="en-US" dirty="0"/>
          </a:p>
        </p:txBody>
      </p:sp>
      <p:sp>
        <p:nvSpPr>
          <p:cNvPr id="27" name="Text Placeholder 3"/>
          <p:cNvSpPr>
            <a:spLocks noGrp="1"/>
          </p:cNvSpPr>
          <p:nvPr>
            <p:ph type="body" sz="half" idx="20"/>
          </p:nvPr>
        </p:nvSpPr>
        <p:spPr>
          <a:xfrm>
            <a:off x="6243358" y="5198681"/>
            <a:ext cx="2348798" cy="703135"/>
          </a:xfrm>
        </p:spPr>
        <p:txBody>
          <a:bodyPr anchor="t">
            <a:normAutofit/>
          </a:bodyPr>
          <a:lstStyle>
            <a:lvl1pPr marL="0" indent="0">
              <a:buNone/>
              <a:defRPr sz="1120"/>
            </a:lvl1pPr>
            <a:lvl2pPr marL="365771" indent="0">
              <a:buNone/>
              <a:defRPr sz="960"/>
            </a:lvl2pPr>
            <a:lvl3pPr marL="731543" indent="0">
              <a:buNone/>
              <a:defRPr sz="800"/>
            </a:lvl3pPr>
            <a:lvl4pPr marL="1097314" indent="0">
              <a:buNone/>
              <a:defRPr sz="720"/>
            </a:lvl4pPr>
            <a:lvl5pPr marL="1463086" indent="0">
              <a:buNone/>
              <a:defRPr sz="720"/>
            </a:lvl5pPr>
            <a:lvl6pPr marL="1828857" indent="0">
              <a:buNone/>
              <a:defRPr sz="720"/>
            </a:lvl6pPr>
            <a:lvl7pPr marL="2194629" indent="0">
              <a:buNone/>
              <a:defRPr sz="720"/>
            </a:lvl7pPr>
            <a:lvl8pPr marL="2560400" indent="0">
              <a:buNone/>
              <a:defRPr sz="720"/>
            </a:lvl8pPr>
            <a:lvl9pPr marL="2926171" indent="0">
              <a:buNone/>
              <a:defRPr sz="72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C0B5D0CA-FA3B-4509-ACA4-38E2070A4C08}" type="datetimeFigureOut">
              <a:rPr lang="en-US" smtClean="0"/>
              <a:t>11/2/2015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8058356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0B5D0CA-FA3B-4509-ACA4-38E2070A4C08}" type="datetimeFigureOut">
              <a:rPr lang="en-US" smtClean="0"/>
              <a:t>11/2/2015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11082433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9921" y="389467"/>
            <a:ext cx="2103120" cy="619929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0561" y="389467"/>
            <a:ext cx="6187440" cy="619929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0B5D0CA-FA3B-4509-ACA4-38E2070A4C08}" type="datetimeFigureOut">
              <a:rPr lang="en-US" smtClean="0"/>
              <a:t>11/2/2015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35831775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0B5D0CA-FA3B-4509-ACA4-38E2070A4C08}" type="datetimeFigureOut">
              <a:rPr lang="en-US" smtClean="0"/>
              <a:t>11/2/2015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42550550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 Maps, no text">
    <p:spTree>
      <p:nvGrpSpPr>
        <p:cNvPr id="1" name=""/>
        <p:cNvGrpSpPr/>
        <p:nvPr/>
      </p:nvGrpSpPr>
      <p:grpSpPr>
        <a:xfrm>
          <a:off x="0" y="0"/>
          <a:ext cx="0" cy="0"/>
          <a:chOff x="0" y="0"/>
          <a:chExt cx="0" cy="0"/>
        </a:xfrm>
      </p:grpSpPr>
      <p:sp>
        <p:nvSpPr>
          <p:cNvPr id="6" name="Rectangle 5"/>
          <p:cNvSpPr/>
          <p:nvPr userDrawn="1"/>
        </p:nvSpPr>
        <p:spPr>
          <a:xfrm>
            <a:off x="0" y="0"/>
            <a:ext cx="9753600" cy="731520"/>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27" dirty="0" smtClean="0">
              <a:latin typeface="MrEavesModOT" panose="020B0603060502020202" pitchFamily="34" charset="0"/>
            </a:endParaRPr>
          </a:p>
          <a:p>
            <a:pPr algn="ctr"/>
            <a:endParaRPr lang="en-US" sz="2027" dirty="0">
              <a:latin typeface="MrEavesModOT" panose="020B0603060502020202" pitchFamily="34" charset="0"/>
            </a:endParaRPr>
          </a:p>
        </p:txBody>
      </p:sp>
      <p:sp>
        <p:nvSpPr>
          <p:cNvPr id="7" name="Title 5"/>
          <p:cNvSpPr>
            <a:spLocks noGrp="1"/>
          </p:cNvSpPr>
          <p:nvPr>
            <p:ph type="title"/>
          </p:nvPr>
        </p:nvSpPr>
        <p:spPr>
          <a:xfrm>
            <a:off x="27093" y="0"/>
            <a:ext cx="9726507" cy="731520"/>
          </a:xfrm>
          <a:prstGeom prst="rect">
            <a:avLst/>
          </a:prstGeom>
        </p:spPr>
        <p:txBody>
          <a:bodyPr anchor="ctr">
            <a:normAutofit/>
          </a:bodyPr>
          <a:lstStyle>
            <a:lvl1pPr algn="ctr">
              <a:defRPr sz="2027" cap="all">
                <a:solidFill>
                  <a:srgbClr val="7F7F7F"/>
                </a:solidFill>
                <a:latin typeface="MrEavesModOT" panose="020B0603060502020202" pitchFamily="34" charset="0"/>
                <a:cs typeface="MrEavesModOT" panose="020B0603060502020202" pitchFamily="34" charset="0"/>
              </a:defRPr>
            </a:lvl1pPr>
          </a:lstStyle>
          <a:p>
            <a:r>
              <a:rPr lang="en-US" dirty="0" smtClean="0"/>
              <a:t>Click to edit Master title style</a:t>
            </a:r>
            <a:endParaRPr lang="en-US" dirty="0"/>
          </a:p>
        </p:txBody>
      </p:sp>
      <p:sp>
        <p:nvSpPr>
          <p:cNvPr id="10" name="Picture Placeholder 9"/>
          <p:cNvSpPr>
            <a:spLocks noGrp="1"/>
          </p:cNvSpPr>
          <p:nvPr>
            <p:ph type="pic" sz="quarter" idx="10" hasCustomPrompt="1"/>
          </p:nvPr>
        </p:nvSpPr>
        <p:spPr>
          <a:xfrm>
            <a:off x="731520" y="1056640"/>
            <a:ext cx="3820160" cy="5527040"/>
          </a:xfrm>
          <a:prstGeom prst="rect">
            <a:avLst/>
          </a:prstGeom>
        </p:spPr>
        <p:txBody>
          <a:bodyPr vert="horz"/>
          <a:lstStyle>
            <a:lvl1pPr>
              <a:defRPr sz="4693">
                <a:latin typeface="Apercu Medium"/>
                <a:cs typeface="Apercu Medium"/>
              </a:defRPr>
            </a:lvl1pPr>
          </a:lstStyle>
          <a:p>
            <a:r>
              <a:rPr lang="en-US" dirty="0" smtClean="0"/>
              <a:t>MAP 1</a:t>
            </a:r>
            <a:endParaRPr lang="en-US" dirty="0"/>
          </a:p>
        </p:txBody>
      </p:sp>
      <p:sp>
        <p:nvSpPr>
          <p:cNvPr id="9" name="Picture Placeholder 9"/>
          <p:cNvSpPr>
            <a:spLocks noGrp="1"/>
          </p:cNvSpPr>
          <p:nvPr>
            <p:ph type="pic" sz="quarter" idx="11" hasCustomPrompt="1"/>
          </p:nvPr>
        </p:nvSpPr>
        <p:spPr>
          <a:xfrm>
            <a:off x="5201920" y="1056640"/>
            <a:ext cx="3820160" cy="5527040"/>
          </a:xfrm>
          <a:prstGeom prst="rect">
            <a:avLst/>
          </a:prstGeom>
        </p:spPr>
        <p:txBody>
          <a:bodyPr vert="horz"/>
          <a:lstStyle>
            <a:lvl1pPr>
              <a:defRPr sz="4693">
                <a:latin typeface="Apercu Medium"/>
                <a:cs typeface="Apercu Medium"/>
              </a:defRPr>
            </a:lvl1pPr>
          </a:lstStyle>
          <a:p>
            <a:r>
              <a:rPr lang="en-US" dirty="0" smtClean="0"/>
              <a:t>MAP 2</a:t>
            </a:r>
            <a:endParaRPr lang="en-US" dirty="0"/>
          </a:p>
        </p:txBody>
      </p:sp>
    </p:spTree>
    <p:extLst>
      <p:ext uri="{BB962C8B-B14F-4D97-AF65-F5344CB8AC3E}">
        <p14:creationId xmlns:p14="http://schemas.microsoft.com/office/powerpoint/2010/main" val="556920601"/>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0B5D0CA-FA3B-4509-ACA4-38E2070A4C08}" type="datetimeFigureOut">
              <a:rPr lang="en-US" smtClean="0"/>
              <a:t>11/2/2015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37664337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 Photo with text">
    <p:spTree>
      <p:nvGrpSpPr>
        <p:cNvPr id="1" name=""/>
        <p:cNvGrpSpPr/>
        <p:nvPr/>
      </p:nvGrpSpPr>
      <p:grpSpPr>
        <a:xfrm>
          <a:off x="0" y="0"/>
          <a:ext cx="0" cy="0"/>
          <a:chOff x="0" y="0"/>
          <a:chExt cx="0" cy="0"/>
        </a:xfrm>
      </p:grpSpPr>
      <p:sp>
        <p:nvSpPr>
          <p:cNvPr id="7" name="Rectangle 6"/>
          <p:cNvSpPr/>
          <p:nvPr userDrawn="1"/>
        </p:nvSpPr>
        <p:spPr>
          <a:xfrm>
            <a:off x="0" y="0"/>
            <a:ext cx="9753600" cy="731520"/>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27" dirty="0">
              <a:latin typeface="MrEavesModOT" panose="020B0603060502020202" pitchFamily="34" charset="0"/>
            </a:endParaRPr>
          </a:p>
        </p:txBody>
      </p:sp>
      <p:sp>
        <p:nvSpPr>
          <p:cNvPr id="10" name="Picture Placeholder 9"/>
          <p:cNvSpPr>
            <a:spLocks noGrp="1"/>
          </p:cNvSpPr>
          <p:nvPr>
            <p:ph type="pic" sz="quarter" idx="10"/>
          </p:nvPr>
        </p:nvSpPr>
        <p:spPr>
          <a:xfrm>
            <a:off x="487680" y="1224128"/>
            <a:ext cx="4064000" cy="5093547"/>
          </a:xfrm>
          <a:prstGeom prst="rect">
            <a:avLst/>
          </a:prstGeom>
        </p:spPr>
        <p:txBody>
          <a:bodyPr vert="horz"/>
          <a:lstStyle>
            <a:lvl1pPr>
              <a:defRPr sz="4693">
                <a:latin typeface="Apercu Medium"/>
                <a:cs typeface="Apercu Medium"/>
              </a:defRPr>
            </a:lvl1pPr>
          </a:lstStyle>
          <a:p>
            <a:endParaRPr lang="en-US" dirty="0"/>
          </a:p>
        </p:txBody>
      </p:sp>
      <p:sp>
        <p:nvSpPr>
          <p:cNvPr id="12" name="Text Placeholder 11"/>
          <p:cNvSpPr>
            <a:spLocks noGrp="1"/>
          </p:cNvSpPr>
          <p:nvPr>
            <p:ph type="body" sz="quarter" idx="11"/>
          </p:nvPr>
        </p:nvSpPr>
        <p:spPr>
          <a:xfrm>
            <a:off x="5039360" y="1690460"/>
            <a:ext cx="4470400" cy="1950720"/>
          </a:xfrm>
          <a:prstGeom prst="rect">
            <a:avLst/>
          </a:prstGeom>
        </p:spPr>
        <p:txBody>
          <a:bodyPr vert="horz"/>
          <a:lstStyle>
            <a:lvl1pPr algn="l">
              <a:lnSpc>
                <a:spcPct val="80000"/>
              </a:lnSpc>
              <a:defRPr sz="4693">
                <a:latin typeface="MrEavesModOT" panose="020B0603060502020202" pitchFamily="34" charset="0"/>
                <a:cs typeface="MrEavesModOT" panose="020B0603060502020202" pitchFamily="34" charset="0"/>
              </a:defRPr>
            </a:lvl1pPr>
          </a:lstStyle>
          <a:p>
            <a:pPr lvl="0"/>
            <a:r>
              <a:rPr lang="en-US" dirty="0" smtClean="0"/>
              <a:t>Click to edit Master text</a:t>
            </a:r>
          </a:p>
        </p:txBody>
      </p:sp>
      <p:sp>
        <p:nvSpPr>
          <p:cNvPr id="14" name="Text Placeholder 13"/>
          <p:cNvSpPr>
            <a:spLocks noGrp="1"/>
          </p:cNvSpPr>
          <p:nvPr>
            <p:ph type="body" sz="quarter" idx="12"/>
          </p:nvPr>
        </p:nvSpPr>
        <p:spPr>
          <a:xfrm>
            <a:off x="5039360" y="3982720"/>
            <a:ext cx="4470400" cy="1517227"/>
          </a:xfrm>
          <a:prstGeom prst="rect">
            <a:avLst/>
          </a:prstGeom>
        </p:spPr>
        <p:txBody>
          <a:bodyPr vert="horz"/>
          <a:lstStyle>
            <a:lvl1pPr marL="304810" indent="-304810" algn="l">
              <a:lnSpc>
                <a:spcPct val="130000"/>
              </a:lnSpc>
              <a:buFont typeface="Arial"/>
              <a:buChar char="•"/>
              <a:defRPr sz="1707" b="0" cap="none">
                <a:solidFill>
                  <a:srgbClr val="000000"/>
                </a:solidFill>
                <a:latin typeface="MrEavesModOT" panose="020B0603060502020202" pitchFamily="34" charset="0"/>
                <a:cs typeface="MrEavesModOT" panose="020B0603060502020202" pitchFamily="34" charset="0"/>
              </a:defRPr>
            </a:lvl1pPr>
            <a:lvl2pPr>
              <a:defRPr sz="1707" cap="none">
                <a:solidFill>
                  <a:srgbClr val="000000"/>
                </a:solidFill>
                <a:latin typeface="MrEavesModOT"/>
                <a:cs typeface="MrEavesModOT"/>
              </a:defRPr>
            </a:lvl2pPr>
            <a:lvl3pPr>
              <a:defRPr sz="1707" cap="none">
                <a:solidFill>
                  <a:srgbClr val="000000"/>
                </a:solidFill>
                <a:latin typeface="MrEavesModOT"/>
                <a:cs typeface="MrEavesModOT"/>
              </a:defRPr>
            </a:lvl3pPr>
            <a:lvl4pPr>
              <a:defRPr sz="1707" cap="none">
                <a:solidFill>
                  <a:srgbClr val="000000"/>
                </a:solidFill>
                <a:latin typeface="MrEavesModOT"/>
                <a:cs typeface="MrEavesModOT"/>
              </a:defRPr>
            </a:lvl4pPr>
            <a:lvl5pPr>
              <a:defRPr sz="1707" cap="none">
                <a:solidFill>
                  <a:srgbClr val="000000"/>
                </a:solidFill>
                <a:latin typeface="MrEavesModOT"/>
                <a:cs typeface="MrEavesModOT"/>
              </a:defRPr>
            </a:lvl5pPr>
          </a:lstStyle>
          <a:p>
            <a:pPr lvl="0"/>
            <a:r>
              <a:rPr lang="en-US" dirty="0" smtClean="0"/>
              <a:t>Click to edit Master text styles</a:t>
            </a:r>
          </a:p>
          <a:p>
            <a:pPr lvl="0"/>
            <a:endParaRPr lang="en-US" dirty="0" smtClean="0"/>
          </a:p>
        </p:txBody>
      </p:sp>
      <p:sp>
        <p:nvSpPr>
          <p:cNvPr id="2" name="Title 1"/>
          <p:cNvSpPr>
            <a:spLocks noGrp="1"/>
          </p:cNvSpPr>
          <p:nvPr>
            <p:ph type="title"/>
          </p:nvPr>
        </p:nvSpPr>
        <p:spPr>
          <a:xfrm>
            <a:off x="7388" y="15599"/>
            <a:ext cx="9746211" cy="715921"/>
          </a:xfrm>
          <a:prstGeom prst="rect">
            <a:avLst/>
          </a:prstGeom>
        </p:spPr>
        <p:txBody>
          <a:bodyPr vert="horz" anchor="ctr"/>
          <a:lstStyle>
            <a:lvl1pPr>
              <a:defRPr sz="2027">
                <a:solidFill>
                  <a:srgbClr val="7F7F7F"/>
                </a:solidFill>
                <a:latin typeface="MrEavesModOT" panose="020B0603060502020202" pitchFamily="34" charset="0"/>
                <a:cs typeface="MrEavesModOT" panose="020B0603060502020202"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58455902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White Background">
    <p:spTree>
      <p:nvGrpSpPr>
        <p:cNvPr id="1" name=""/>
        <p:cNvGrpSpPr/>
        <p:nvPr/>
      </p:nvGrpSpPr>
      <p:grpSpPr>
        <a:xfrm>
          <a:off x="0" y="0"/>
          <a:ext cx="0" cy="0"/>
          <a:chOff x="0" y="0"/>
          <a:chExt cx="0" cy="0"/>
        </a:xfrm>
      </p:grpSpPr>
      <p:sp>
        <p:nvSpPr>
          <p:cNvPr id="8" name="Rectangle 7"/>
          <p:cNvSpPr/>
          <p:nvPr userDrawn="1"/>
        </p:nvSpPr>
        <p:spPr>
          <a:xfrm>
            <a:off x="0" y="0"/>
            <a:ext cx="9753600" cy="731520"/>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53"/>
          </a:p>
        </p:txBody>
      </p:sp>
      <p:sp>
        <p:nvSpPr>
          <p:cNvPr id="2" name="Title 1"/>
          <p:cNvSpPr>
            <a:spLocks noGrp="1"/>
          </p:cNvSpPr>
          <p:nvPr>
            <p:ph type="title"/>
          </p:nvPr>
        </p:nvSpPr>
        <p:spPr>
          <a:xfrm>
            <a:off x="0" y="1"/>
            <a:ext cx="9753600" cy="731520"/>
          </a:xfrm>
          <a:prstGeom prst="rect">
            <a:avLst/>
          </a:prstGeom>
        </p:spPr>
        <p:txBody>
          <a:bodyPr vert="horz" anchor="ctr"/>
          <a:lstStyle>
            <a:lvl1pPr>
              <a:defRPr sz="2027">
                <a:solidFill>
                  <a:schemeClr val="bg1">
                    <a:lumMod val="50000"/>
                  </a:schemeClr>
                </a:solidFill>
                <a:latin typeface="MrEavesModOT" panose="020B0603060502020202" pitchFamily="34" charset="0"/>
                <a:cs typeface="MrEavesModOT" panose="020B0603060502020202"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370781283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683626" y="4761630"/>
            <a:ext cx="7315200" cy="1274293"/>
          </a:xfrm>
        </p:spPr>
        <p:txBody>
          <a:bodyPr wrap="none" anchor="t">
            <a:normAutofit/>
          </a:bodyPr>
          <a:lstStyle>
            <a:lvl1pPr algn="l">
              <a:defRPr sz="7680" b="0" spc="-240">
                <a:gradFill flip="none" rotWithShape="1">
                  <a:gsLst>
                    <a:gs pos="32000">
                      <a:schemeClr val="tx1">
                        <a:lumMod val="89000"/>
                      </a:schemeClr>
                    </a:gs>
                    <a:gs pos="0">
                      <a:schemeClr val="bg1">
                        <a:lumMod val="32000"/>
                        <a:lumOff val="68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683626" y="4085203"/>
            <a:ext cx="7315200" cy="659010"/>
          </a:xfrm>
        </p:spPr>
        <p:txBody>
          <a:bodyPr anchor="b">
            <a:normAutofit/>
          </a:bodyPr>
          <a:lstStyle>
            <a:lvl1pPr marL="0" indent="0" algn="l">
              <a:buNone/>
              <a:defRPr sz="256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365771" indent="0" algn="ctr">
              <a:buNone/>
              <a:defRPr sz="1600"/>
            </a:lvl2pPr>
            <a:lvl3pPr marL="731543" indent="0" algn="ctr">
              <a:buNone/>
              <a:defRPr sz="1440"/>
            </a:lvl3pPr>
            <a:lvl4pPr marL="1097314" indent="0" algn="ctr">
              <a:buNone/>
              <a:defRPr sz="1280"/>
            </a:lvl4pPr>
            <a:lvl5pPr marL="1463086" indent="0" algn="ctr">
              <a:buNone/>
              <a:defRPr sz="1280"/>
            </a:lvl5pPr>
            <a:lvl6pPr marL="1828857" indent="0" algn="ctr">
              <a:buNone/>
              <a:defRPr sz="1280"/>
            </a:lvl6pPr>
            <a:lvl7pPr marL="2194629" indent="0" algn="ctr">
              <a:buNone/>
              <a:defRPr sz="1280"/>
            </a:lvl7pPr>
            <a:lvl8pPr marL="2560400" indent="0" algn="ctr">
              <a:buNone/>
              <a:defRPr sz="1280"/>
            </a:lvl8pPr>
            <a:lvl9pPr marL="2926171" indent="0" algn="ctr">
              <a:buNone/>
              <a:defRPr sz="128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0B5D0CA-FA3B-4509-ACA4-38E2070A4C08}" type="datetimeFigureOut">
              <a:rPr lang="en-US" smtClean="0"/>
              <a:t>11/2/2015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3016388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96000" y="1947333"/>
            <a:ext cx="4020173" cy="464142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55872" y="1947333"/>
            <a:ext cx="4027168" cy="464142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0B5D0CA-FA3B-4509-ACA4-38E2070A4C08}" type="datetimeFigureOut">
              <a:rPr lang="en-US" smtClean="0"/>
              <a:t>11/2/2015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40796985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71830" y="389468"/>
            <a:ext cx="8412480" cy="1413934"/>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96000" y="1793241"/>
            <a:ext cx="4020173" cy="878839"/>
          </a:xfrm>
        </p:spPr>
        <p:txBody>
          <a:bodyPr anchor="b">
            <a:normAutofit/>
          </a:bodyPr>
          <a:lstStyle>
            <a:lvl1pPr marL="0" indent="0">
              <a:buNone/>
              <a:defRPr sz="2133"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365771" indent="0">
              <a:buNone/>
              <a:defRPr sz="1600" b="1"/>
            </a:lvl2pPr>
            <a:lvl3pPr marL="731543" indent="0">
              <a:buNone/>
              <a:defRPr sz="1440" b="1"/>
            </a:lvl3pPr>
            <a:lvl4pPr marL="1097314" indent="0">
              <a:buNone/>
              <a:defRPr sz="1280" b="1"/>
            </a:lvl4pPr>
            <a:lvl5pPr marL="1463086" indent="0">
              <a:buNone/>
              <a:defRPr sz="1280" b="1"/>
            </a:lvl5pPr>
            <a:lvl6pPr marL="1828857" indent="0">
              <a:buNone/>
              <a:defRPr sz="1280" b="1"/>
            </a:lvl6pPr>
            <a:lvl7pPr marL="2194629" indent="0">
              <a:buNone/>
              <a:defRPr sz="1280" b="1"/>
            </a:lvl7pPr>
            <a:lvl8pPr marL="2560400" indent="0">
              <a:buNone/>
              <a:defRPr sz="1280" b="1"/>
            </a:lvl8pPr>
            <a:lvl9pPr marL="2926171" indent="0">
              <a:buNone/>
              <a:defRPr sz="1280" b="1"/>
            </a:lvl9pPr>
          </a:lstStyle>
          <a:p>
            <a:pPr lvl="0"/>
            <a:r>
              <a:rPr lang="en-US" smtClean="0"/>
              <a:t>Click to edit Master text styles</a:t>
            </a:r>
          </a:p>
        </p:txBody>
      </p:sp>
      <p:sp>
        <p:nvSpPr>
          <p:cNvPr id="4" name="Content Placeholder 3"/>
          <p:cNvSpPr>
            <a:spLocks noGrp="1"/>
          </p:cNvSpPr>
          <p:nvPr>
            <p:ph sz="half" idx="2"/>
          </p:nvPr>
        </p:nvSpPr>
        <p:spPr>
          <a:xfrm>
            <a:off x="896000" y="2672080"/>
            <a:ext cx="4020173" cy="393022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55873" y="1793241"/>
            <a:ext cx="4028438" cy="878839"/>
          </a:xfrm>
        </p:spPr>
        <p:txBody>
          <a:bodyPr vert="horz" lIns="91440" tIns="45720" rIns="91440" bIns="45720" rtlCol="0" anchor="b">
            <a:normAutofit/>
          </a:bodyPr>
          <a:lstStyle>
            <a:lvl1pPr>
              <a:buNone/>
              <a:defRPr lang="en-US" sz="2133"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6" name="Content Placeholder 5"/>
          <p:cNvSpPr>
            <a:spLocks noGrp="1"/>
          </p:cNvSpPr>
          <p:nvPr>
            <p:ph sz="quarter" idx="4"/>
          </p:nvPr>
        </p:nvSpPr>
        <p:spPr>
          <a:xfrm>
            <a:off x="5055873" y="2672080"/>
            <a:ext cx="4028438" cy="393022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0B5D0CA-FA3B-4509-ACA4-38E2070A4C08}" type="datetimeFigureOut">
              <a:rPr lang="en-US" smtClean="0"/>
              <a:t>11/2/2015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1886060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0B5D0CA-FA3B-4509-ACA4-38E2070A4C08}" type="datetimeFigureOut">
              <a:rPr lang="en-US" smtClean="0"/>
              <a:t>11/2/2015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3350619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B5D0CA-FA3B-4509-ACA4-38E2070A4C08}" type="datetimeFigureOut">
              <a:rPr lang="en-US" smtClean="0"/>
              <a:t>11/2/2015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36824976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1830" y="487680"/>
            <a:ext cx="3145790" cy="1706880"/>
          </a:xfrm>
        </p:spPr>
        <p:txBody>
          <a:bodyPr anchor="b"/>
          <a:lstStyle>
            <a:lvl1pPr>
              <a:defRPr sz="2560"/>
            </a:lvl1pPr>
          </a:lstStyle>
          <a:p>
            <a:r>
              <a:rPr lang="en-US" smtClean="0"/>
              <a:t>Click to edit Master title style</a:t>
            </a:r>
            <a:endParaRPr lang="en-US" dirty="0"/>
          </a:p>
        </p:txBody>
      </p:sp>
      <p:sp>
        <p:nvSpPr>
          <p:cNvPr id="3" name="Content Placeholder 2"/>
          <p:cNvSpPr>
            <a:spLocks noGrp="1"/>
          </p:cNvSpPr>
          <p:nvPr>
            <p:ph idx="1"/>
          </p:nvPr>
        </p:nvSpPr>
        <p:spPr>
          <a:xfrm>
            <a:off x="4146550" y="1053255"/>
            <a:ext cx="4937760" cy="519853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96001" y="2194560"/>
            <a:ext cx="2921620" cy="4065694"/>
          </a:xfrm>
        </p:spPr>
        <p:txBody>
          <a:bodyPr>
            <a:normAutofit/>
          </a:bodyPr>
          <a:lstStyle>
            <a:lvl1pPr marL="0" indent="0">
              <a:buNone/>
              <a:defRPr sz="1493">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65771" indent="0">
              <a:buNone/>
              <a:defRPr sz="1120"/>
            </a:lvl2pPr>
            <a:lvl3pPr marL="731543" indent="0">
              <a:buNone/>
              <a:defRPr sz="960"/>
            </a:lvl3pPr>
            <a:lvl4pPr marL="1097314" indent="0">
              <a:buNone/>
              <a:defRPr sz="800"/>
            </a:lvl4pPr>
            <a:lvl5pPr marL="1463086" indent="0">
              <a:buNone/>
              <a:defRPr sz="800"/>
            </a:lvl5pPr>
            <a:lvl6pPr marL="1828857" indent="0">
              <a:buNone/>
              <a:defRPr sz="800"/>
            </a:lvl6pPr>
            <a:lvl7pPr marL="2194629" indent="0">
              <a:buNone/>
              <a:defRPr sz="800"/>
            </a:lvl7pPr>
            <a:lvl8pPr marL="2560400" indent="0">
              <a:buNone/>
              <a:defRPr sz="800"/>
            </a:lvl8pPr>
            <a:lvl9pPr marL="2926171" indent="0">
              <a:buNone/>
              <a:defRPr sz="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0B5D0CA-FA3B-4509-ACA4-38E2070A4C08}" type="datetimeFigureOut">
              <a:rPr lang="en-US" smtClean="0"/>
              <a:t>11/2/2015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1218385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1830" y="487680"/>
            <a:ext cx="3145790" cy="1706880"/>
          </a:xfrm>
        </p:spPr>
        <p:txBody>
          <a:bodyPr anchor="b"/>
          <a:lstStyle>
            <a:lvl1pPr>
              <a:defRPr sz="25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146550" y="1053255"/>
            <a:ext cx="4937760" cy="5198533"/>
          </a:xfrm>
        </p:spPr>
        <p:txBody>
          <a:bodyPr anchor="t"/>
          <a:lstStyle>
            <a:lvl1pPr marL="0" indent="0">
              <a:buNone/>
              <a:defRPr sz="2560"/>
            </a:lvl1pPr>
            <a:lvl2pPr marL="365771" indent="0">
              <a:buNone/>
              <a:defRPr sz="2240"/>
            </a:lvl2pPr>
            <a:lvl3pPr marL="731543" indent="0">
              <a:buNone/>
              <a:defRPr sz="1920"/>
            </a:lvl3pPr>
            <a:lvl4pPr marL="1097314" indent="0">
              <a:buNone/>
              <a:defRPr sz="1600"/>
            </a:lvl4pPr>
            <a:lvl5pPr marL="1463086" indent="0">
              <a:buNone/>
              <a:defRPr sz="1600"/>
            </a:lvl5pPr>
            <a:lvl6pPr marL="1828857" indent="0">
              <a:buNone/>
              <a:defRPr sz="1600"/>
            </a:lvl6pPr>
            <a:lvl7pPr marL="2194629" indent="0">
              <a:buNone/>
              <a:defRPr sz="1600"/>
            </a:lvl7pPr>
            <a:lvl8pPr marL="2560400" indent="0">
              <a:buNone/>
              <a:defRPr sz="1600"/>
            </a:lvl8pPr>
            <a:lvl9pPr marL="2926171"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896001" y="2194560"/>
            <a:ext cx="2921620" cy="4065694"/>
          </a:xfrm>
        </p:spPr>
        <p:txBody>
          <a:bodyPr>
            <a:normAutofit/>
          </a:bodyPr>
          <a:lstStyle>
            <a:lvl1pPr marL="0" indent="0">
              <a:buNone/>
              <a:defRPr sz="1493">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65771" indent="0">
              <a:buNone/>
              <a:defRPr sz="1120"/>
            </a:lvl2pPr>
            <a:lvl3pPr marL="731543" indent="0">
              <a:buNone/>
              <a:defRPr sz="960"/>
            </a:lvl3pPr>
            <a:lvl4pPr marL="1097314" indent="0">
              <a:buNone/>
              <a:defRPr sz="800"/>
            </a:lvl4pPr>
            <a:lvl5pPr marL="1463086" indent="0">
              <a:buNone/>
              <a:defRPr sz="800"/>
            </a:lvl5pPr>
            <a:lvl6pPr marL="1828857" indent="0">
              <a:buNone/>
              <a:defRPr sz="800"/>
            </a:lvl6pPr>
            <a:lvl7pPr marL="2194629" indent="0">
              <a:buNone/>
              <a:defRPr sz="800"/>
            </a:lvl7pPr>
            <a:lvl8pPr marL="2560400" indent="0">
              <a:buNone/>
              <a:defRPr sz="800"/>
            </a:lvl8pPr>
            <a:lvl9pPr marL="2926171" indent="0">
              <a:buNone/>
              <a:defRPr sz="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0B5D0CA-FA3B-4509-ACA4-38E2070A4C08}" type="datetimeFigureOut">
              <a:rPr lang="en-US" smtClean="0"/>
              <a:t>11/2/2015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77AA4C-2530-41FE-8064-D6256F2E94BA}" type="slidenum">
              <a:rPr lang="en-US" smtClean="0"/>
              <a:t>‹#›</a:t>
            </a:fld>
            <a:endParaRPr lang="en-US"/>
          </a:p>
        </p:txBody>
      </p:sp>
    </p:spTree>
    <p:extLst>
      <p:ext uri="{BB962C8B-B14F-4D97-AF65-F5344CB8AC3E}">
        <p14:creationId xmlns:p14="http://schemas.microsoft.com/office/powerpoint/2010/main" val="3795991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31F2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70560" y="389468"/>
            <a:ext cx="8412480" cy="141393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96000" y="1947333"/>
            <a:ext cx="8187040" cy="464142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70560" y="6780108"/>
            <a:ext cx="2194560" cy="389467"/>
          </a:xfrm>
          <a:prstGeom prst="rect">
            <a:avLst/>
          </a:prstGeom>
        </p:spPr>
        <p:txBody>
          <a:bodyPr vert="horz" lIns="91440" tIns="45720" rIns="91440" bIns="45720" rtlCol="0" anchor="ctr"/>
          <a:lstStyle>
            <a:lvl1pPr algn="l">
              <a:defRPr sz="96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C0B5D0CA-FA3B-4509-ACA4-38E2070A4C08}" type="datetimeFigureOut">
              <a:rPr lang="en-US" smtClean="0"/>
              <a:t>11/2/2015</a:t>
            </a:fld>
            <a:endParaRPr lang="en-US"/>
          </a:p>
        </p:txBody>
      </p:sp>
      <p:sp>
        <p:nvSpPr>
          <p:cNvPr id="5" name="Footer Placeholder 4"/>
          <p:cNvSpPr>
            <a:spLocks noGrp="1"/>
          </p:cNvSpPr>
          <p:nvPr>
            <p:ph type="ftr" sz="quarter" idx="3"/>
          </p:nvPr>
        </p:nvSpPr>
        <p:spPr>
          <a:xfrm>
            <a:off x="3230880" y="6780108"/>
            <a:ext cx="3291840" cy="389467"/>
          </a:xfrm>
          <a:prstGeom prst="rect">
            <a:avLst/>
          </a:prstGeom>
        </p:spPr>
        <p:txBody>
          <a:bodyPr vert="horz" lIns="91440" tIns="45720" rIns="91440" bIns="45720" rtlCol="0" anchor="ctr"/>
          <a:lstStyle>
            <a:lvl1pPr algn="ctr">
              <a:defRPr sz="96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6888480" y="6780108"/>
            <a:ext cx="2194560" cy="389467"/>
          </a:xfrm>
          <a:prstGeom prst="rect">
            <a:avLst/>
          </a:prstGeom>
        </p:spPr>
        <p:txBody>
          <a:bodyPr vert="horz" lIns="91440" tIns="45720" rIns="91440" bIns="45720" rtlCol="0" anchor="ctr"/>
          <a:lstStyle>
            <a:lvl1pPr algn="r">
              <a:defRPr sz="96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3177AA4C-2530-41FE-8064-D6256F2E94BA}" type="slidenum">
              <a:rPr lang="en-US" smtClean="0"/>
              <a:t>‹#›</a:t>
            </a:fld>
            <a:endParaRPr lang="en-US"/>
          </a:p>
        </p:txBody>
      </p:sp>
    </p:spTree>
    <p:extLst>
      <p:ext uri="{BB962C8B-B14F-4D97-AF65-F5344CB8AC3E}">
        <p14:creationId xmlns:p14="http://schemas.microsoft.com/office/powerpoint/2010/main" val="3899183385"/>
      </p:ext>
    </p:extLst>
  </p:cSld>
  <p:clrMap bg1="dk1" tx1="lt1" bg2="dk2" tx2="lt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 id="2147483713" r:id="rId16"/>
    <p:sldLayoutId id="2147483714" r:id="rId17"/>
    <p:sldLayoutId id="2147483696" r:id="rId18"/>
    <p:sldLayoutId id="2147483717" r:id="rId19"/>
    <p:sldLayoutId id="2147483718" r:id="rId20"/>
    <p:sldLayoutId id="2147483719" r:id="rId21"/>
  </p:sldLayoutIdLst>
  <p:txStyles>
    <p:titleStyle>
      <a:lvl1pPr algn="l" defTabSz="731543" rtl="0" eaLnBrk="1" latinLnBrk="0" hangingPunct="1">
        <a:lnSpc>
          <a:spcPct val="90000"/>
        </a:lnSpc>
        <a:spcBef>
          <a:spcPct val="0"/>
        </a:spcBef>
        <a:buNone/>
        <a:defRPr sz="4693" b="0" kern="1200">
          <a:gradFill flip="none" rotWithShape="1">
            <a:gsLst>
              <a:gs pos="28000">
                <a:schemeClr val="tx1">
                  <a:lumMod val="93000"/>
                </a:schemeClr>
              </a:gs>
              <a:gs pos="0">
                <a:schemeClr val="bg1">
                  <a:lumMod val="13000"/>
                  <a:lumOff val="87000"/>
                </a:schemeClr>
              </a:gs>
              <a:gs pos="100000">
                <a:schemeClr val="tx2">
                  <a:lumMod val="0"/>
                  <a:lumOff val="100000"/>
                </a:schemeClr>
              </a:gs>
            </a:gsLst>
            <a:lin ang="4800000" scaled="0"/>
            <a:tileRect/>
          </a:gradFill>
          <a:latin typeface="+mj-lt"/>
          <a:ea typeface="+mj-ea"/>
          <a:cs typeface="+mj-cs"/>
        </a:defRPr>
      </a:lvl1pPr>
    </p:titleStyle>
    <p:bodyStyle>
      <a:lvl1pPr marL="182886" indent="-182886" algn="l" defTabSz="731543" rtl="0" eaLnBrk="1" latinLnBrk="0" hangingPunct="1">
        <a:lnSpc>
          <a:spcPct val="90000"/>
        </a:lnSpc>
        <a:spcBef>
          <a:spcPts val="800"/>
        </a:spcBef>
        <a:buFont typeface="Arial" panose="020B0604020202020204" pitchFamily="34" charset="0"/>
        <a:buChar char="•"/>
        <a:defRPr sz="256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1pPr>
      <a:lvl2pPr marL="548657" indent="-182886" algn="l" defTabSz="731543" rtl="0" eaLnBrk="1" latinLnBrk="0" hangingPunct="1">
        <a:lnSpc>
          <a:spcPct val="90000"/>
        </a:lnSpc>
        <a:spcBef>
          <a:spcPts val="400"/>
        </a:spcBef>
        <a:buFont typeface="Arial" panose="020B0604020202020204" pitchFamily="34" charset="0"/>
        <a:buChar char="•"/>
        <a:defRPr sz="213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914429" indent="-182886" algn="l" defTabSz="731543" rtl="0" eaLnBrk="1" latinLnBrk="0" hangingPunct="1">
        <a:lnSpc>
          <a:spcPct val="90000"/>
        </a:lnSpc>
        <a:spcBef>
          <a:spcPts val="400"/>
        </a:spcBef>
        <a:buFont typeface="Arial" panose="020B0604020202020204" pitchFamily="34" charset="0"/>
        <a:buChar char="•"/>
        <a:defRPr sz="1707"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80200"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645971"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011743"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14"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86"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57"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p:bodyStyle>
    <p:otherStyle>
      <a:defPPr>
        <a:defRPr lang="en-US"/>
      </a:defPPr>
      <a:lvl1pPr marL="0" algn="l" defTabSz="731543" rtl="0" eaLnBrk="1" latinLnBrk="0" hangingPunct="1">
        <a:defRPr sz="1440" kern="1200">
          <a:solidFill>
            <a:schemeClr val="tx1"/>
          </a:solidFill>
          <a:latin typeface="+mn-lt"/>
          <a:ea typeface="+mn-ea"/>
          <a:cs typeface="+mn-cs"/>
        </a:defRPr>
      </a:lvl1pPr>
      <a:lvl2pPr marL="365771" algn="l" defTabSz="731543" rtl="0" eaLnBrk="1" latinLnBrk="0" hangingPunct="1">
        <a:defRPr sz="1440" kern="1200">
          <a:solidFill>
            <a:schemeClr val="tx1"/>
          </a:solidFill>
          <a:latin typeface="+mn-lt"/>
          <a:ea typeface="+mn-ea"/>
          <a:cs typeface="+mn-cs"/>
        </a:defRPr>
      </a:lvl2pPr>
      <a:lvl3pPr marL="731543" algn="l" defTabSz="731543" rtl="0" eaLnBrk="1" latinLnBrk="0" hangingPunct="1">
        <a:defRPr sz="1440" kern="1200">
          <a:solidFill>
            <a:schemeClr val="tx1"/>
          </a:solidFill>
          <a:latin typeface="+mn-lt"/>
          <a:ea typeface="+mn-ea"/>
          <a:cs typeface="+mn-cs"/>
        </a:defRPr>
      </a:lvl3pPr>
      <a:lvl4pPr marL="1097314" algn="l" defTabSz="731543" rtl="0" eaLnBrk="1" latinLnBrk="0" hangingPunct="1">
        <a:defRPr sz="1440" kern="1200">
          <a:solidFill>
            <a:schemeClr val="tx1"/>
          </a:solidFill>
          <a:latin typeface="+mn-lt"/>
          <a:ea typeface="+mn-ea"/>
          <a:cs typeface="+mn-cs"/>
        </a:defRPr>
      </a:lvl4pPr>
      <a:lvl5pPr marL="1463086" algn="l" defTabSz="731543" rtl="0" eaLnBrk="1" latinLnBrk="0" hangingPunct="1">
        <a:defRPr sz="1440" kern="1200">
          <a:solidFill>
            <a:schemeClr val="tx1"/>
          </a:solidFill>
          <a:latin typeface="+mn-lt"/>
          <a:ea typeface="+mn-ea"/>
          <a:cs typeface="+mn-cs"/>
        </a:defRPr>
      </a:lvl5pPr>
      <a:lvl6pPr marL="1828857" algn="l" defTabSz="731543" rtl="0" eaLnBrk="1" latinLnBrk="0" hangingPunct="1">
        <a:defRPr sz="1440" kern="1200">
          <a:solidFill>
            <a:schemeClr val="tx1"/>
          </a:solidFill>
          <a:latin typeface="+mn-lt"/>
          <a:ea typeface="+mn-ea"/>
          <a:cs typeface="+mn-cs"/>
        </a:defRPr>
      </a:lvl6pPr>
      <a:lvl7pPr marL="2194629" algn="l" defTabSz="731543" rtl="0" eaLnBrk="1" latinLnBrk="0" hangingPunct="1">
        <a:defRPr sz="1440" kern="1200">
          <a:solidFill>
            <a:schemeClr val="tx1"/>
          </a:solidFill>
          <a:latin typeface="+mn-lt"/>
          <a:ea typeface="+mn-ea"/>
          <a:cs typeface="+mn-cs"/>
        </a:defRPr>
      </a:lvl7pPr>
      <a:lvl8pPr marL="2560400" algn="l" defTabSz="731543" rtl="0" eaLnBrk="1" latinLnBrk="0" hangingPunct="1">
        <a:defRPr sz="1440" kern="1200">
          <a:solidFill>
            <a:schemeClr val="tx1"/>
          </a:solidFill>
          <a:latin typeface="+mn-lt"/>
          <a:ea typeface="+mn-ea"/>
          <a:cs typeface="+mn-cs"/>
        </a:defRPr>
      </a:lvl8pPr>
      <a:lvl9pPr marL="2926171" algn="l" defTabSz="731543" rtl="0" eaLnBrk="1" latinLnBrk="0" hangingPunct="1">
        <a:defRPr sz="14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notesSlide" Target="../notesSlides/notesSlide3.xml"/><Relationship Id="rId7"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5693" y="4581303"/>
            <a:ext cx="7315200" cy="1436655"/>
          </a:xfrm>
        </p:spPr>
        <p:txBody>
          <a:bodyPr>
            <a:noAutofit/>
          </a:bodyPr>
          <a:lstStyle/>
          <a:p>
            <a:r>
              <a:rPr lang="en-US" sz="8000" dirty="0" smtClean="0">
                <a:solidFill>
                  <a:srgbClr val="DBD1CD"/>
                </a:solidFill>
                <a:effectLst/>
              </a:rPr>
              <a:t>Mapping Open Data</a:t>
            </a:r>
            <a:endParaRPr lang="en-US" sz="8000" dirty="0">
              <a:solidFill>
                <a:srgbClr val="DBD1CD"/>
              </a:solidFill>
            </a:endParaRPr>
          </a:p>
        </p:txBody>
      </p:sp>
      <p:sp>
        <p:nvSpPr>
          <p:cNvPr id="3" name="Subtitle 2"/>
          <p:cNvSpPr>
            <a:spLocks noGrp="1"/>
          </p:cNvSpPr>
          <p:nvPr>
            <p:ph type="subTitle" idx="1"/>
          </p:nvPr>
        </p:nvSpPr>
        <p:spPr>
          <a:xfrm>
            <a:off x="990600" y="3907693"/>
            <a:ext cx="8200292" cy="659933"/>
          </a:xfrm>
        </p:spPr>
        <p:txBody>
          <a:bodyPr>
            <a:normAutofit/>
          </a:bodyPr>
          <a:lstStyle/>
          <a:p>
            <a:r>
              <a:rPr lang="en-US" sz="2800" dirty="0" smtClean="0">
                <a:solidFill>
                  <a:srgbClr val="527D98"/>
                </a:solidFill>
              </a:rPr>
              <a:t>Jeff </a:t>
            </a:r>
            <a:r>
              <a:rPr lang="en-US" sz="2800" dirty="0" err="1" smtClean="0">
                <a:solidFill>
                  <a:srgbClr val="527D98"/>
                </a:solidFill>
              </a:rPr>
              <a:t>Ferzoco</a:t>
            </a:r>
            <a:r>
              <a:rPr lang="en-US" sz="2800" dirty="0" smtClean="0">
                <a:solidFill>
                  <a:srgbClr val="527D98"/>
                </a:solidFill>
              </a:rPr>
              <a:t> and Jessie Braden</a:t>
            </a:r>
            <a:endParaRPr lang="en-US" dirty="0">
              <a:solidFill>
                <a:srgbClr val="527D98"/>
              </a:solidFill>
            </a:endParaRPr>
          </a:p>
        </p:txBody>
      </p:sp>
    </p:spTree>
    <p:extLst>
      <p:ext uri="{BB962C8B-B14F-4D97-AF65-F5344CB8AC3E}">
        <p14:creationId xmlns:p14="http://schemas.microsoft.com/office/powerpoint/2010/main" val="17601755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p:cNvSpPr txBox="1">
            <a:spLocks/>
          </p:cNvSpPr>
          <p:nvPr/>
        </p:nvSpPr>
        <p:spPr>
          <a:xfrm>
            <a:off x="-2024805" y="1505286"/>
            <a:ext cx="8187040" cy="3808350"/>
          </a:xfrm>
          <a:prstGeom prst="rect">
            <a:avLst/>
          </a:prstGeom>
        </p:spPr>
        <p:txBody>
          <a:bodyPr vert="horz" lIns="75028" tIns="37514" rIns="75028" bIns="37514" rtlCol="0" anchor="b">
            <a:normAutofit/>
          </a:bodyPr>
          <a:lstStyle>
            <a:lvl1pPr marL="0" indent="0" algn="r" defTabSz="914400" rtl="0" eaLnBrk="1" latinLnBrk="0" hangingPunct="1">
              <a:lnSpc>
                <a:spcPct val="90000"/>
              </a:lnSpc>
              <a:spcBef>
                <a:spcPts val="1000"/>
              </a:spcBef>
              <a:buFont typeface="Arial" panose="020B0604020202020204" pitchFamily="34" charset="0"/>
              <a:buNone/>
              <a:defRPr sz="320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626" dirty="0"/>
          </a:p>
        </p:txBody>
      </p:sp>
      <p:pic>
        <p:nvPicPr>
          <p:cNvPr id="4" name="Picture 2"/>
          <p:cNvPicPr>
            <a:picLocks noChangeAspect="1" noChangeArrowheads="1"/>
          </p:cNvPicPr>
          <p:nvPr/>
        </p:nvPicPr>
        <p:blipFill>
          <a:blip r:embed="rId3" cstate="print"/>
          <a:srcRect l="10700" t="25473" r="26987" b="11642"/>
          <a:stretch>
            <a:fillRect/>
          </a:stretch>
        </p:blipFill>
        <p:spPr bwMode="auto">
          <a:xfrm>
            <a:off x="914400" y="609600"/>
            <a:ext cx="7543800" cy="6019800"/>
          </a:xfrm>
          <a:prstGeom prst="rect">
            <a:avLst/>
          </a:prstGeom>
          <a:noFill/>
          <a:ln w="9525">
            <a:noFill/>
            <a:miter lim="800000"/>
            <a:headEnd/>
            <a:tailEnd/>
          </a:ln>
        </p:spPr>
      </p:pic>
      <p:sp>
        <p:nvSpPr>
          <p:cNvPr id="6" name="Rectangle 5"/>
          <p:cNvSpPr/>
          <p:nvPr/>
        </p:nvSpPr>
        <p:spPr>
          <a:xfrm>
            <a:off x="2078654" y="6825616"/>
            <a:ext cx="5715000" cy="307777"/>
          </a:xfrm>
          <a:prstGeom prst="rect">
            <a:avLst/>
          </a:prstGeom>
        </p:spPr>
        <p:txBody>
          <a:bodyPr wrap="square">
            <a:spAutoFit/>
          </a:bodyPr>
          <a:lstStyle/>
          <a:p>
            <a:r>
              <a:rPr lang="en-US" sz="1400" dirty="0" smtClean="0"/>
              <a:t>http://www.nytimes.com/interactive/2010/04/02/nyregion/taxi-map.html</a:t>
            </a:r>
            <a:endParaRPr lang="en-US" sz="1400" dirty="0"/>
          </a:p>
        </p:txBody>
      </p:sp>
    </p:spTree>
    <p:extLst>
      <p:ext uri="{BB962C8B-B14F-4D97-AF65-F5344CB8AC3E}">
        <p14:creationId xmlns:p14="http://schemas.microsoft.com/office/powerpoint/2010/main" val="4514468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3124200" y="3352800"/>
            <a:ext cx="959104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smtClean="0">
                <a:solidFill>
                  <a:srgbClr val="527D98"/>
                </a:solidFill>
                <a:cs typeface="Arial" charset="0"/>
              </a:rPr>
              <a:t>Jeff’s projects</a:t>
            </a:r>
            <a:endParaRPr lang="en-US" sz="4800" dirty="0">
              <a:solidFill>
                <a:srgbClr val="527D98"/>
              </a:solidFill>
              <a:cs typeface="Arial" charset="0"/>
            </a:endParaRPr>
          </a:p>
        </p:txBody>
      </p:sp>
    </p:spTree>
    <p:extLst>
      <p:ext uri="{BB962C8B-B14F-4D97-AF65-F5344CB8AC3E}">
        <p14:creationId xmlns:p14="http://schemas.microsoft.com/office/powerpoint/2010/main" val="1360715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shot 2015-10-28 17.18.0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52400"/>
            <a:ext cx="6896100" cy="6883400"/>
          </a:xfrm>
          <a:prstGeom prst="rect">
            <a:avLst/>
          </a:prstGeom>
        </p:spPr>
      </p:pic>
    </p:spTree>
    <p:extLst>
      <p:ext uri="{BB962C8B-B14F-4D97-AF65-F5344CB8AC3E}">
        <p14:creationId xmlns:p14="http://schemas.microsoft.com/office/powerpoint/2010/main" val="649768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shot 2015-10-28 17.17.0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 y="381000"/>
            <a:ext cx="9753600" cy="6414530"/>
          </a:xfrm>
          <a:prstGeom prst="rect">
            <a:avLst/>
          </a:prstGeom>
        </p:spPr>
      </p:pic>
    </p:spTree>
    <p:extLst>
      <p:ext uri="{BB962C8B-B14F-4D97-AF65-F5344CB8AC3E}">
        <p14:creationId xmlns:p14="http://schemas.microsoft.com/office/powerpoint/2010/main" val="3182294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 2015-10-28 17.16.5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 y="228600"/>
            <a:ext cx="9753600" cy="6353423"/>
          </a:xfrm>
          <a:prstGeom prst="rect">
            <a:avLst/>
          </a:prstGeom>
        </p:spPr>
      </p:pic>
    </p:spTree>
    <p:extLst>
      <p:ext uri="{BB962C8B-B14F-4D97-AF65-F5344CB8AC3E}">
        <p14:creationId xmlns:p14="http://schemas.microsoft.com/office/powerpoint/2010/main" val="35914286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2971800" y="3200400"/>
            <a:ext cx="959104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smtClean="0">
                <a:solidFill>
                  <a:srgbClr val="527D98"/>
                </a:solidFill>
                <a:cs typeface="Arial" charset="0"/>
              </a:rPr>
              <a:t>Jessie’s projects</a:t>
            </a:r>
            <a:endParaRPr lang="en-US" sz="4800" dirty="0">
              <a:solidFill>
                <a:srgbClr val="527D98"/>
              </a:solidFill>
              <a:cs typeface="Arial" charset="0"/>
            </a:endParaRPr>
          </a:p>
        </p:txBody>
      </p:sp>
    </p:spTree>
    <p:extLst>
      <p:ext uri="{BB962C8B-B14F-4D97-AF65-F5344CB8AC3E}">
        <p14:creationId xmlns:p14="http://schemas.microsoft.com/office/powerpoint/2010/main" val="22605154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p:cNvSpPr txBox="1">
            <a:spLocks/>
          </p:cNvSpPr>
          <p:nvPr/>
        </p:nvSpPr>
        <p:spPr>
          <a:xfrm>
            <a:off x="-2024805" y="1505286"/>
            <a:ext cx="8187040" cy="3808350"/>
          </a:xfrm>
          <a:prstGeom prst="rect">
            <a:avLst/>
          </a:prstGeom>
        </p:spPr>
        <p:txBody>
          <a:bodyPr vert="horz" lIns="75028" tIns="37514" rIns="75028" bIns="37514" rtlCol="0" anchor="b">
            <a:normAutofit/>
          </a:bodyPr>
          <a:lstStyle>
            <a:lvl1pPr marL="0" indent="0" algn="r" defTabSz="914400" rtl="0" eaLnBrk="1" latinLnBrk="0" hangingPunct="1">
              <a:lnSpc>
                <a:spcPct val="90000"/>
              </a:lnSpc>
              <a:spcBef>
                <a:spcPts val="1000"/>
              </a:spcBef>
              <a:buFont typeface="Arial" panose="020B0604020202020204" pitchFamily="34" charset="0"/>
              <a:buNone/>
              <a:defRPr sz="320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626" dirty="0"/>
          </a:p>
        </p:txBody>
      </p:sp>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3803" r="3947" b="1498"/>
          <a:stretch/>
        </p:blipFill>
        <p:spPr>
          <a:xfrm>
            <a:off x="228600" y="381000"/>
            <a:ext cx="9296400" cy="6302696"/>
          </a:xfrm>
          <a:prstGeom prst="rect">
            <a:avLst/>
          </a:prstGeom>
        </p:spPr>
      </p:pic>
    </p:spTree>
    <p:extLst>
      <p:ext uri="{BB962C8B-B14F-4D97-AF65-F5344CB8AC3E}">
        <p14:creationId xmlns:p14="http://schemas.microsoft.com/office/powerpoint/2010/main" val="356640384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57392" y="762000"/>
            <a:ext cx="9443807" cy="5669256"/>
          </a:xfrm>
          <a:prstGeom prst="rect">
            <a:avLst/>
          </a:prstGeom>
        </p:spPr>
      </p:pic>
    </p:spTree>
    <p:extLst>
      <p:ext uri="{BB962C8B-B14F-4D97-AF65-F5344CB8AC3E}">
        <p14:creationId xmlns:p14="http://schemas.microsoft.com/office/powerpoint/2010/main" val="35070257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b="19792"/>
          <a:stretch/>
        </p:blipFill>
        <p:spPr>
          <a:xfrm>
            <a:off x="1143000" y="0"/>
            <a:ext cx="7505051" cy="7315200"/>
          </a:xfrm>
          <a:prstGeom prst="rect">
            <a:avLst/>
          </a:prstGeom>
        </p:spPr>
      </p:pic>
    </p:spTree>
    <p:extLst>
      <p:ext uri="{BB962C8B-B14F-4D97-AF65-F5344CB8AC3E}">
        <p14:creationId xmlns:p14="http://schemas.microsoft.com/office/powerpoint/2010/main" val="408686911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990600" y="3276600"/>
            <a:ext cx="959104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smtClean="0">
                <a:solidFill>
                  <a:srgbClr val="527D98"/>
                </a:solidFill>
                <a:cs typeface="Arial" charset="0"/>
              </a:rPr>
              <a:t>Visualization and cartography</a:t>
            </a:r>
            <a:endParaRPr lang="en-US" sz="4800" dirty="0">
              <a:solidFill>
                <a:srgbClr val="527D98"/>
              </a:solidFill>
              <a:cs typeface="Arial" charset="0"/>
            </a:endParaRPr>
          </a:p>
        </p:txBody>
      </p:sp>
    </p:spTree>
    <p:extLst>
      <p:ext uri="{BB962C8B-B14F-4D97-AF65-F5344CB8AC3E}">
        <p14:creationId xmlns:p14="http://schemas.microsoft.com/office/powerpoint/2010/main" val="7786422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ctrTitle"/>
          </p:nvPr>
        </p:nvSpPr>
        <p:spPr>
          <a:xfrm>
            <a:off x="622852" y="1524000"/>
            <a:ext cx="4267200" cy="3631097"/>
          </a:xfrm>
        </p:spPr>
        <p:txBody>
          <a:bodyPr>
            <a:noAutofit/>
          </a:bodyPr>
          <a:lstStyle/>
          <a:p>
            <a:pPr algn="l"/>
            <a:r>
              <a:rPr lang="en-US" sz="2800" dirty="0" smtClean="0">
                <a:solidFill>
                  <a:srgbClr val="DBD1CD"/>
                </a:solidFill>
              </a:rPr>
              <a:t>Introductions </a:t>
            </a:r>
            <a:r>
              <a:rPr lang="en-US" sz="2800" dirty="0">
                <a:solidFill>
                  <a:srgbClr val="DBD1CD"/>
                </a:solidFill>
              </a:rPr>
              <a:t/>
            </a:r>
            <a:br>
              <a:rPr lang="en-US" sz="2800" dirty="0">
                <a:solidFill>
                  <a:srgbClr val="DBD1CD"/>
                </a:solidFill>
              </a:rPr>
            </a:br>
            <a:r>
              <a:rPr lang="en-US" sz="2800" dirty="0">
                <a:solidFill>
                  <a:srgbClr val="DBD1CD"/>
                </a:solidFill>
              </a:rPr>
              <a:t>Your projects</a:t>
            </a:r>
            <a:r>
              <a:rPr lang="en-US" sz="2800" dirty="0" smtClean="0">
                <a:solidFill>
                  <a:srgbClr val="DBD1CD"/>
                </a:solidFill>
              </a:rPr>
              <a:t/>
            </a:r>
            <a:br>
              <a:rPr lang="en-US" sz="2800" dirty="0" smtClean="0">
                <a:solidFill>
                  <a:srgbClr val="DBD1CD"/>
                </a:solidFill>
              </a:rPr>
            </a:br>
            <a:r>
              <a:rPr lang="en-US" sz="2800" dirty="0" smtClean="0">
                <a:solidFill>
                  <a:srgbClr val="DBD1CD"/>
                </a:solidFill>
              </a:rPr>
              <a:t>Using maps and data to tell stories </a:t>
            </a:r>
            <a:br>
              <a:rPr lang="en-US" sz="2800" dirty="0" smtClean="0">
                <a:solidFill>
                  <a:srgbClr val="DBD1CD"/>
                </a:solidFill>
              </a:rPr>
            </a:br>
            <a:r>
              <a:rPr lang="en-US" sz="2800" dirty="0">
                <a:solidFill>
                  <a:srgbClr val="DBD1CD"/>
                </a:solidFill>
              </a:rPr>
              <a:t> </a:t>
            </a:r>
            <a:r>
              <a:rPr lang="en-US" sz="2800" dirty="0" smtClean="0">
                <a:solidFill>
                  <a:srgbClr val="DBD1CD"/>
                </a:solidFill>
              </a:rPr>
              <a:t>     -GIS and web mapping</a:t>
            </a:r>
            <a:br>
              <a:rPr lang="en-US" sz="2800" dirty="0" smtClean="0">
                <a:solidFill>
                  <a:srgbClr val="DBD1CD"/>
                </a:solidFill>
              </a:rPr>
            </a:br>
            <a:r>
              <a:rPr lang="en-US" sz="2800" dirty="0">
                <a:solidFill>
                  <a:srgbClr val="DBD1CD"/>
                </a:solidFill>
              </a:rPr>
              <a:t> </a:t>
            </a:r>
            <a:r>
              <a:rPr lang="en-US" sz="2800" dirty="0" smtClean="0">
                <a:solidFill>
                  <a:srgbClr val="DBD1CD"/>
                </a:solidFill>
              </a:rPr>
              <a:t>     -Maps we like</a:t>
            </a:r>
            <a:br>
              <a:rPr lang="en-US" sz="2800" dirty="0" smtClean="0">
                <a:solidFill>
                  <a:srgbClr val="DBD1CD"/>
                </a:solidFill>
              </a:rPr>
            </a:br>
            <a:r>
              <a:rPr lang="en-US" sz="2800" dirty="0">
                <a:solidFill>
                  <a:srgbClr val="DBD1CD"/>
                </a:solidFill>
              </a:rPr>
              <a:t> </a:t>
            </a:r>
            <a:r>
              <a:rPr lang="en-US" sz="2800" dirty="0" smtClean="0">
                <a:solidFill>
                  <a:srgbClr val="DBD1CD"/>
                </a:solidFill>
              </a:rPr>
              <a:t>     -Our projects</a:t>
            </a:r>
            <a:br>
              <a:rPr lang="en-US" sz="2800" dirty="0" smtClean="0">
                <a:solidFill>
                  <a:srgbClr val="DBD1CD"/>
                </a:solidFill>
              </a:rPr>
            </a:br>
            <a:r>
              <a:rPr lang="en-US" sz="2800" dirty="0" smtClean="0">
                <a:solidFill>
                  <a:srgbClr val="DBD1CD"/>
                </a:solidFill>
              </a:rPr>
              <a:t>Tips and Guidelines</a:t>
            </a:r>
            <a:br>
              <a:rPr lang="en-US" sz="2800" dirty="0" smtClean="0">
                <a:solidFill>
                  <a:srgbClr val="DBD1CD"/>
                </a:solidFill>
              </a:rPr>
            </a:br>
            <a:r>
              <a:rPr lang="en-US" sz="2800" dirty="0" smtClean="0">
                <a:solidFill>
                  <a:srgbClr val="DBD1CD"/>
                </a:solidFill>
              </a:rPr>
              <a:t>       -Visualization  and cartography</a:t>
            </a:r>
            <a:br>
              <a:rPr lang="en-US" sz="2800" dirty="0" smtClean="0">
                <a:solidFill>
                  <a:srgbClr val="DBD1CD"/>
                </a:solidFill>
              </a:rPr>
            </a:br>
            <a:r>
              <a:rPr lang="en-US" sz="2800" dirty="0" smtClean="0">
                <a:solidFill>
                  <a:srgbClr val="DBD1CD"/>
                </a:solidFill>
              </a:rPr>
              <a:t>       -Census data</a:t>
            </a:r>
            <a:br>
              <a:rPr lang="en-US" sz="2800" dirty="0" smtClean="0">
                <a:solidFill>
                  <a:srgbClr val="DBD1CD"/>
                </a:solidFill>
              </a:rPr>
            </a:br>
            <a:r>
              <a:rPr lang="en-US" sz="2800" dirty="0">
                <a:solidFill>
                  <a:srgbClr val="DBD1CD"/>
                </a:solidFill>
              </a:rPr>
              <a:t> </a:t>
            </a:r>
            <a:r>
              <a:rPr lang="en-US" sz="2800" dirty="0" smtClean="0">
                <a:solidFill>
                  <a:srgbClr val="DBD1CD"/>
                </a:solidFill>
              </a:rPr>
              <a:t>      -NYC context</a:t>
            </a:r>
            <a:br>
              <a:rPr lang="en-US" sz="2800" dirty="0" smtClean="0">
                <a:solidFill>
                  <a:srgbClr val="DBD1CD"/>
                </a:solidFill>
              </a:rPr>
            </a:br>
            <a:r>
              <a:rPr lang="en-US" sz="2800" dirty="0" smtClean="0">
                <a:solidFill>
                  <a:srgbClr val="DBD1CD"/>
                </a:solidFill>
              </a:rPr>
              <a:t>Q&amp;A and help session</a:t>
            </a:r>
            <a:br>
              <a:rPr lang="en-US" sz="2800" dirty="0" smtClean="0">
                <a:solidFill>
                  <a:srgbClr val="DBD1CD"/>
                </a:solidFill>
              </a:rPr>
            </a:br>
            <a:r>
              <a:rPr lang="en-US" sz="2800" dirty="0" smtClean="0">
                <a:solidFill>
                  <a:srgbClr val="DBD1CD"/>
                </a:solidFill>
              </a:rPr>
              <a:t/>
            </a:r>
            <a:br>
              <a:rPr lang="en-US" sz="2800" dirty="0" smtClean="0">
                <a:solidFill>
                  <a:srgbClr val="DBD1CD"/>
                </a:solidFill>
              </a:rPr>
            </a:br>
            <a:endParaRPr lang="en-US" sz="2800" dirty="0">
              <a:solidFill>
                <a:srgbClr val="DBD1CD"/>
              </a:solidFill>
            </a:endParaRPr>
          </a:p>
        </p:txBody>
      </p:sp>
      <p:sp>
        <p:nvSpPr>
          <p:cNvPr id="4" name="Subtitle 2"/>
          <p:cNvSpPr>
            <a:spLocks noGrp="1"/>
          </p:cNvSpPr>
          <p:nvPr>
            <p:ph type="subTitle" idx="1"/>
          </p:nvPr>
        </p:nvSpPr>
        <p:spPr>
          <a:xfrm>
            <a:off x="-1176640" y="685800"/>
            <a:ext cx="3933092" cy="659933"/>
          </a:xfrm>
        </p:spPr>
        <p:txBody>
          <a:bodyPr>
            <a:noAutofit/>
          </a:bodyPr>
          <a:lstStyle/>
          <a:p>
            <a:r>
              <a:rPr lang="en-US" sz="4800" dirty="0" smtClean="0">
                <a:solidFill>
                  <a:srgbClr val="527D98"/>
                </a:solidFill>
              </a:rPr>
              <a:t>Agenda</a:t>
            </a:r>
            <a:endParaRPr lang="en-US" sz="4800" dirty="0">
              <a:solidFill>
                <a:srgbClr val="527D98"/>
              </a:solidFill>
            </a:endParaRPr>
          </a:p>
        </p:txBody>
      </p:sp>
      <p:sp>
        <p:nvSpPr>
          <p:cNvPr id="6" name="Title 1"/>
          <p:cNvSpPr txBox="1">
            <a:spLocks/>
          </p:cNvSpPr>
          <p:nvPr/>
        </p:nvSpPr>
        <p:spPr>
          <a:xfrm>
            <a:off x="4890052" y="1524000"/>
            <a:ext cx="7315200" cy="4081672"/>
          </a:xfrm>
          <a:prstGeom prst="rect">
            <a:avLst/>
          </a:prstGeom>
        </p:spPr>
        <p:txBody>
          <a:bodyPr vert="horz" wrap="none" lIns="91440" tIns="45720" rIns="91440" bIns="45720" rtlCol="0" anchor="t">
            <a:noAutofit/>
          </a:bodyPr>
          <a:lstStyle>
            <a:lvl1pPr algn="r" defTabSz="731543" rtl="0" eaLnBrk="1" latinLnBrk="0" hangingPunct="1">
              <a:lnSpc>
                <a:spcPct val="90000"/>
              </a:lnSpc>
              <a:spcBef>
                <a:spcPct val="0"/>
              </a:spcBef>
              <a:buNone/>
              <a:defRPr sz="7680" b="0" kern="1200" spc="-240">
                <a:gradFill flip="none" rotWithShape="1">
                  <a:gsLst>
                    <a:gs pos="0">
                      <a:schemeClr val="tx1"/>
                    </a:gs>
                    <a:gs pos="68000">
                      <a:srgbClr val="F1F1F1"/>
                    </a:gs>
                    <a:gs pos="100000">
                      <a:schemeClr val="bg1">
                        <a:lumMod val="11000"/>
                        <a:lumOff val="89000"/>
                      </a:schemeClr>
                    </a:gs>
                  </a:gsLst>
                  <a:lin ang="5400000" scaled="1"/>
                  <a:tileRect/>
                </a:gradFill>
                <a:effectLst>
                  <a:outerShdw blurRad="469900" dist="342900" dir="5400000" sy="-20000" rotWithShape="0">
                    <a:prstClr val="black">
                      <a:alpha val="66000"/>
                    </a:prstClr>
                  </a:outerShdw>
                </a:effectLst>
                <a:latin typeface="+mj-lt"/>
                <a:ea typeface="+mj-ea"/>
                <a:cs typeface="+mj-cs"/>
              </a:defRPr>
            </a:lvl1pPr>
          </a:lstStyle>
          <a:p>
            <a:pPr algn="l"/>
            <a:r>
              <a:rPr lang="en-US" sz="2800" dirty="0" smtClean="0">
                <a:solidFill>
                  <a:srgbClr val="DBD1CD"/>
                </a:solidFill>
              </a:rPr>
              <a:t>1:30-1:45</a:t>
            </a:r>
            <a:br>
              <a:rPr lang="en-US" sz="2800" dirty="0" smtClean="0">
                <a:solidFill>
                  <a:srgbClr val="DBD1CD"/>
                </a:solidFill>
              </a:rPr>
            </a:br>
            <a:r>
              <a:rPr lang="en-US" sz="2800" dirty="0" smtClean="0">
                <a:solidFill>
                  <a:srgbClr val="DBD1CD"/>
                </a:solidFill>
              </a:rPr>
              <a:t>1:45-2:15</a:t>
            </a:r>
            <a:br>
              <a:rPr lang="en-US" sz="2800" dirty="0" smtClean="0">
                <a:solidFill>
                  <a:srgbClr val="DBD1CD"/>
                </a:solidFill>
              </a:rPr>
            </a:br>
            <a:r>
              <a:rPr lang="en-US" sz="2800" dirty="0" smtClean="0">
                <a:solidFill>
                  <a:srgbClr val="DBD1CD"/>
                </a:solidFill>
              </a:rPr>
              <a:t>2:15-3:15</a:t>
            </a:r>
          </a:p>
          <a:p>
            <a:pPr algn="l"/>
            <a:endParaRPr lang="en-US" sz="2800" dirty="0" smtClean="0">
              <a:solidFill>
                <a:srgbClr val="DBD1CD"/>
              </a:solidFill>
            </a:endParaRPr>
          </a:p>
          <a:p>
            <a:pPr algn="l"/>
            <a:endParaRPr lang="en-US" sz="2800" dirty="0" smtClean="0">
              <a:solidFill>
                <a:srgbClr val="DBD1CD"/>
              </a:solidFill>
            </a:endParaRPr>
          </a:p>
          <a:p>
            <a:pPr algn="l"/>
            <a:r>
              <a:rPr lang="en-US" sz="2800" dirty="0" smtClean="0">
                <a:solidFill>
                  <a:srgbClr val="DBD1CD"/>
                </a:solidFill>
              </a:rPr>
              <a:t/>
            </a:r>
            <a:br>
              <a:rPr lang="en-US" sz="2800" dirty="0" smtClean="0">
                <a:solidFill>
                  <a:srgbClr val="DBD1CD"/>
                </a:solidFill>
              </a:rPr>
            </a:br>
            <a:r>
              <a:rPr lang="en-US" sz="2800" dirty="0" smtClean="0">
                <a:solidFill>
                  <a:srgbClr val="DBD1CD"/>
                </a:solidFill>
              </a:rPr>
              <a:t>3:15-4:00</a:t>
            </a:r>
          </a:p>
          <a:p>
            <a:pPr algn="l"/>
            <a:endParaRPr lang="en-US" sz="2800" dirty="0" smtClean="0">
              <a:solidFill>
                <a:srgbClr val="DBD1CD"/>
              </a:solidFill>
            </a:endParaRPr>
          </a:p>
          <a:p>
            <a:pPr algn="l"/>
            <a:endParaRPr lang="en-US" sz="2800" dirty="0" smtClean="0">
              <a:solidFill>
                <a:srgbClr val="DBD1CD"/>
              </a:solidFill>
            </a:endParaRPr>
          </a:p>
          <a:p>
            <a:pPr algn="l"/>
            <a:endParaRPr lang="en-US" sz="2800" dirty="0">
              <a:solidFill>
                <a:srgbClr val="DBD1CD"/>
              </a:solidFill>
            </a:endParaRPr>
          </a:p>
          <a:p>
            <a:pPr algn="l"/>
            <a:r>
              <a:rPr lang="en-US" sz="2800" dirty="0" smtClean="0">
                <a:solidFill>
                  <a:srgbClr val="DBD1CD"/>
                </a:solidFill>
              </a:rPr>
              <a:t>4:00-5:00</a:t>
            </a:r>
          </a:p>
          <a:p>
            <a:pPr algn="l"/>
            <a:endParaRPr lang="en-US" sz="2800" dirty="0">
              <a:solidFill>
                <a:srgbClr val="DBD1CD"/>
              </a:solidFill>
            </a:endParaRPr>
          </a:p>
        </p:txBody>
      </p:sp>
    </p:spTree>
    <p:extLst>
      <p:ext uri="{BB962C8B-B14F-4D97-AF65-F5344CB8AC3E}">
        <p14:creationId xmlns:p14="http://schemas.microsoft.com/office/powerpoint/2010/main" val="42731691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76200" y="2743200"/>
            <a:ext cx="9591040" cy="1846659"/>
          </a:xfrm>
          <a:prstGeom prst="rect">
            <a:avLst/>
          </a:prstGeom>
          <a:noFill/>
          <a:ln w="9525">
            <a:noFill/>
            <a:miter lim="800000"/>
            <a:headEnd/>
            <a:tailEnd/>
          </a:ln>
          <a:effectLst/>
        </p:spPr>
        <p:txBody>
          <a:bodyPr wrap="square" lIns="0" tIns="0" rIns="0" bIns="0">
            <a:spAutoFit/>
          </a:bodyPr>
          <a:lstStyle/>
          <a:p>
            <a:pPr algn="ctr">
              <a:spcBef>
                <a:spcPct val="50000"/>
              </a:spcBef>
            </a:pPr>
            <a:r>
              <a:rPr lang="en-US" sz="4800" dirty="0">
                <a:solidFill>
                  <a:srgbClr val="527D98"/>
                </a:solidFill>
                <a:cs typeface="Arial" charset="0"/>
              </a:rPr>
              <a:t>F</a:t>
            </a:r>
            <a:r>
              <a:rPr lang="en-US" sz="4800" dirty="0" smtClean="0">
                <a:solidFill>
                  <a:srgbClr val="527D98"/>
                </a:solidFill>
                <a:cs typeface="Arial" charset="0"/>
              </a:rPr>
              <a:t>irst thing:</a:t>
            </a:r>
          </a:p>
          <a:p>
            <a:pPr algn="ctr">
              <a:spcBef>
                <a:spcPct val="50000"/>
              </a:spcBef>
            </a:pPr>
            <a:r>
              <a:rPr lang="en-US" sz="4800" dirty="0">
                <a:solidFill>
                  <a:srgbClr val="527D98"/>
                </a:solidFill>
                <a:cs typeface="Arial" charset="0"/>
              </a:rPr>
              <a:t>U</a:t>
            </a:r>
            <a:r>
              <a:rPr lang="en-US" sz="4800" dirty="0" smtClean="0">
                <a:solidFill>
                  <a:srgbClr val="527D98"/>
                </a:solidFill>
                <a:cs typeface="Arial" charset="0"/>
              </a:rPr>
              <a:t>nderstand your data</a:t>
            </a:r>
            <a:endParaRPr lang="en-US" sz="4800" dirty="0">
              <a:solidFill>
                <a:srgbClr val="527D98"/>
              </a:solidFill>
              <a:cs typeface="Arial" charset="0"/>
            </a:endParaRPr>
          </a:p>
        </p:txBody>
      </p:sp>
    </p:spTree>
    <p:extLst>
      <p:ext uri="{BB962C8B-B14F-4D97-AF65-F5344CB8AC3E}">
        <p14:creationId xmlns:p14="http://schemas.microsoft.com/office/powerpoint/2010/main" val="17728636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2362200" y="304800"/>
            <a:ext cx="9591040" cy="584775"/>
          </a:xfrm>
          <a:prstGeom prst="rect">
            <a:avLst/>
          </a:prstGeom>
          <a:noFill/>
          <a:ln w="9525">
            <a:noFill/>
            <a:miter lim="800000"/>
            <a:headEnd/>
            <a:tailEnd/>
          </a:ln>
          <a:effectLst/>
        </p:spPr>
        <p:txBody>
          <a:bodyPr wrap="square" lIns="0" tIns="0" rIns="0" bIns="0">
            <a:spAutoFit/>
          </a:bodyPr>
          <a:lstStyle/>
          <a:p>
            <a:pPr algn="ctr">
              <a:spcBef>
                <a:spcPct val="50000"/>
              </a:spcBef>
            </a:pPr>
            <a:r>
              <a:rPr lang="en-US" sz="3800" dirty="0" smtClean="0">
                <a:solidFill>
                  <a:srgbClr val="527D98"/>
                </a:solidFill>
                <a:cs typeface="Arial" charset="0"/>
              </a:rPr>
              <a:t>Question everything</a:t>
            </a:r>
            <a:endParaRPr lang="en-US" sz="3800" dirty="0">
              <a:solidFill>
                <a:srgbClr val="527D98"/>
              </a:solidFill>
              <a:cs typeface="Arial" charset="0"/>
            </a:endParaRPr>
          </a:p>
        </p:txBody>
      </p:sp>
      <p:sp>
        <p:nvSpPr>
          <p:cNvPr id="3" name="Text Placeholder 2"/>
          <p:cNvSpPr txBox="1">
            <a:spLocks/>
          </p:cNvSpPr>
          <p:nvPr/>
        </p:nvSpPr>
        <p:spPr>
          <a:xfrm>
            <a:off x="5445760" y="1950720"/>
            <a:ext cx="4551680" cy="1463040"/>
          </a:xfrm>
          <a:prstGeom prst="rect">
            <a:avLst/>
          </a:prstGeom>
        </p:spPr>
        <p:txBody>
          <a:bodyPr vert="horz"/>
          <a:lstStyle>
            <a:lvl1pPr marL="0" indent="0" algn="l" defTabSz="612301" rtl="0" eaLnBrk="1" latinLnBrk="0" hangingPunct="1">
              <a:lnSpc>
                <a:spcPct val="80000"/>
              </a:lnSpc>
              <a:spcBef>
                <a:spcPts val="670"/>
              </a:spcBef>
              <a:buFont typeface="Arial" panose="020B0604020202020204" pitchFamily="34" charset="0"/>
              <a:buNone/>
              <a:defRPr sz="4400" b="1" i="0" kern="1200" cap="all">
                <a:solidFill>
                  <a:srgbClr val="527D98"/>
                </a:solidFill>
                <a:latin typeface="MrEavesModOT" panose="020B0603060502020202" pitchFamily="34" charset="0"/>
                <a:ea typeface="+mn-ea"/>
                <a:cs typeface="MrEavesModOT" panose="020B0603060502020202" pitchFamily="34" charset="0"/>
              </a:defRPr>
            </a:lvl1pPr>
            <a:lvl2pPr marL="306150" indent="0" algn="ctr" defTabSz="612301" rtl="0" eaLnBrk="1" latinLnBrk="0" hangingPunct="1">
              <a:lnSpc>
                <a:spcPct val="90000"/>
              </a:lnSpc>
              <a:spcBef>
                <a:spcPts val="335"/>
              </a:spcBef>
              <a:buFont typeface="Arial" panose="020B0604020202020204" pitchFamily="34" charset="0"/>
              <a:buNone/>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612301" indent="0" algn="ctr" defTabSz="612301" rtl="0" eaLnBrk="1" latinLnBrk="0" hangingPunct="1">
              <a:lnSpc>
                <a:spcPct val="90000"/>
              </a:lnSpc>
              <a:spcBef>
                <a:spcPts val="335"/>
              </a:spcBef>
              <a:buFont typeface="Arial" panose="020B0604020202020204" pitchFamily="34" charset="0"/>
              <a:buNone/>
              <a:defRPr sz="1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918451" indent="0" algn="ctr" defTabSz="612301" rtl="0" eaLnBrk="1" latinLnBrk="0" hangingPunct="1">
              <a:lnSpc>
                <a:spcPct val="90000"/>
              </a:lnSpc>
              <a:spcBef>
                <a:spcPts val="335"/>
              </a:spcBef>
              <a:buFont typeface="Arial" panose="020B0604020202020204" pitchFamily="34" charset="0"/>
              <a:buNone/>
              <a:defRPr sz="12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224602" indent="0" algn="ctr" defTabSz="612301" rtl="0" eaLnBrk="1" latinLnBrk="0" hangingPunct="1">
              <a:lnSpc>
                <a:spcPct val="90000"/>
              </a:lnSpc>
              <a:spcBef>
                <a:spcPts val="335"/>
              </a:spcBef>
              <a:buFont typeface="Arial" panose="020B0604020202020204" pitchFamily="34" charset="0"/>
              <a:buNone/>
              <a:defRPr sz="12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1683829"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6pPr>
            <a:lvl7pPr marL="1989979"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7pPr>
            <a:lvl8pPr marL="2296130"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8pPr>
            <a:lvl9pPr marL="2602281"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9pPr>
          </a:lstStyle>
          <a:p>
            <a:r>
              <a:rPr lang="en-US" sz="4693" dirty="0"/>
              <a:t>What is </a:t>
            </a:r>
            <a:r>
              <a:rPr lang="en-US" sz="4693" dirty="0" err="1"/>
              <a:t>Mappluto</a:t>
            </a:r>
            <a:r>
              <a:rPr lang="en-US" sz="4693" dirty="0"/>
              <a:t>, really?</a:t>
            </a:r>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4209" t="12963" r="45421" b="10000"/>
          <a:stretch/>
        </p:blipFill>
        <p:spPr>
          <a:xfrm>
            <a:off x="812800" y="1544321"/>
            <a:ext cx="3982720" cy="4706851"/>
          </a:xfrm>
          <a:prstGeom prst="rect">
            <a:avLst/>
          </a:prstGeom>
        </p:spPr>
      </p:pic>
    </p:spTree>
    <p:extLst>
      <p:ext uri="{BB962C8B-B14F-4D97-AF65-F5344CB8AC3E}">
        <p14:creationId xmlns:p14="http://schemas.microsoft.com/office/powerpoint/2010/main" val="197341489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err="1" smtClean="0"/>
              <a:t>mAPPLUTO</a:t>
            </a:r>
            <a:endParaRPr lang="en-US" dirty="0"/>
          </a:p>
        </p:txBody>
      </p:sp>
      <p:pic>
        <p:nvPicPr>
          <p:cNvPr id="6" name="Picture Placeholder 5"/>
          <p:cNvPicPr>
            <a:picLocks noGrp="1" noChangeAspect="1"/>
          </p:cNvPicPr>
          <p:nvPr>
            <p:ph type="pic" sz="quarter" idx="11"/>
          </p:nvPr>
        </p:nvPicPr>
        <p:blipFill rotWithShape="1">
          <a:blip r:embed="rId2"/>
          <a:srcRect l="2833" t="23530" r="6533" b="1961"/>
          <a:stretch/>
        </p:blipFill>
        <p:spPr>
          <a:xfrm>
            <a:off x="3901440" y="1711556"/>
            <a:ext cx="5474419" cy="4245468"/>
          </a:xfrm>
          <a:prstGeom prst="rect">
            <a:avLst/>
          </a:prstGeom>
        </p:spPr>
      </p:pic>
      <p:sp>
        <p:nvSpPr>
          <p:cNvPr id="7" name="Rectangle 6"/>
          <p:cNvSpPr/>
          <p:nvPr/>
        </p:nvSpPr>
        <p:spPr>
          <a:xfrm>
            <a:off x="5933440" y="5881815"/>
            <a:ext cx="4876800" cy="289310"/>
          </a:xfrm>
          <a:prstGeom prst="rect">
            <a:avLst/>
          </a:prstGeom>
        </p:spPr>
        <p:txBody>
          <a:bodyPr>
            <a:spAutoFit/>
          </a:bodyPr>
          <a:lstStyle/>
          <a:p>
            <a:r>
              <a:rPr lang="en-US" sz="1280" i="1" dirty="0">
                <a:solidFill>
                  <a:schemeClr val="bg1">
                    <a:lumMod val="65000"/>
                  </a:schemeClr>
                </a:solidFill>
                <a:latin typeface="MrEavesModOT" panose="020B0603060502020202" pitchFamily="34" charset="0"/>
              </a:rPr>
              <a:t>http://bklynr.com/block-by-block-brooklyns-past-and-present</a:t>
            </a:r>
          </a:p>
        </p:txBody>
      </p:sp>
      <p:pic>
        <p:nvPicPr>
          <p:cNvPr id="5" name="Picture Placeholder 4"/>
          <p:cNvPicPr>
            <a:picLocks noGrp="1" noChangeAspect="1"/>
          </p:cNvPicPr>
          <p:nvPr>
            <p:ph type="pic" sz="quarter" idx="10"/>
          </p:nvPr>
        </p:nvPicPr>
        <p:blipFill rotWithShape="1">
          <a:blip r:embed="rId3"/>
          <a:srcRect l="1678" t="27471" r="23374" b="21568"/>
          <a:stretch/>
        </p:blipFill>
        <p:spPr>
          <a:xfrm>
            <a:off x="568960" y="2194561"/>
            <a:ext cx="4632960" cy="3168707"/>
          </a:xfrm>
          <a:prstGeom prst="rect">
            <a:avLst/>
          </a:prstGeom>
        </p:spPr>
      </p:pic>
    </p:spTree>
    <p:extLst>
      <p:ext uri="{BB962C8B-B14F-4D97-AF65-F5344CB8AC3E}">
        <p14:creationId xmlns:p14="http://schemas.microsoft.com/office/powerpoint/2010/main" val="4047040844"/>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latin typeface="MrEavesModOT" panose="020B0603060502020202" pitchFamily="34" charset="0"/>
              </a:rPr>
              <a:t>MAPPLUTO</a:t>
            </a:r>
            <a:endParaRPr lang="en-US" dirty="0"/>
          </a:p>
        </p:txBody>
      </p:sp>
      <p:pic>
        <p:nvPicPr>
          <p:cNvPr id="7" name="Picture 6"/>
          <p:cNvPicPr>
            <a:picLocks noChangeAspect="1"/>
          </p:cNvPicPr>
          <p:nvPr/>
        </p:nvPicPr>
        <p:blipFill>
          <a:blip r:embed="rId3"/>
          <a:stretch>
            <a:fillRect/>
          </a:stretch>
        </p:blipFill>
        <p:spPr>
          <a:xfrm>
            <a:off x="243840" y="1463040"/>
            <a:ext cx="6827520" cy="4803543"/>
          </a:xfrm>
          <a:prstGeom prst="rect">
            <a:avLst/>
          </a:prstGeom>
        </p:spPr>
      </p:pic>
      <p:sp>
        <p:nvSpPr>
          <p:cNvPr id="8" name="TextBox 7"/>
          <p:cNvSpPr txBox="1"/>
          <p:nvPr/>
        </p:nvSpPr>
        <p:spPr>
          <a:xfrm>
            <a:off x="406400" y="5813492"/>
            <a:ext cx="684803" cy="363176"/>
          </a:xfrm>
          <a:prstGeom prst="rect">
            <a:avLst/>
          </a:prstGeom>
          <a:noFill/>
        </p:spPr>
        <p:txBody>
          <a:bodyPr wrap="none" rtlCol="0">
            <a:spAutoFit/>
          </a:bodyPr>
          <a:lstStyle/>
          <a:p>
            <a:r>
              <a:rPr lang="en-US" sz="1760" b="1" dirty="0">
                <a:solidFill>
                  <a:srgbClr val="5C9DD8"/>
                </a:solidFill>
                <a:latin typeface="Myriad Pro" panose="020B0503030403020204" pitchFamily="34" charset="0"/>
              </a:rPr>
              <a:t>1800</a:t>
            </a:r>
          </a:p>
        </p:txBody>
      </p:sp>
      <p:sp>
        <p:nvSpPr>
          <p:cNvPr id="9" name="TextBox 8"/>
          <p:cNvSpPr txBox="1"/>
          <p:nvPr/>
        </p:nvSpPr>
        <p:spPr>
          <a:xfrm>
            <a:off x="6456381" y="5777541"/>
            <a:ext cx="684803" cy="363176"/>
          </a:xfrm>
          <a:prstGeom prst="rect">
            <a:avLst/>
          </a:prstGeom>
          <a:noFill/>
        </p:spPr>
        <p:txBody>
          <a:bodyPr wrap="none" rtlCol="0">
            <a:spAutoFit/>
          </a:bodyPr>
          <a:lstStyle/>
          <a:p>
            <a:r>
              <a:rPr lang="en-US" sz="1760" b="1" dirty="0">
                <a:solidFill>
                  <a:srgbClr val="5C9DD8"/>
                </a:solidFill>
                <a:latin typeface="Myriad Pro" panose="020B0503030403020204" pitchFamily="34" charset="0"/>
              </a:rPr>
              <a:t>2013</a:t>
            </a:r>
          </a:p>
        </p:txBody>
      </p:sp>
      <p:sp>
        <p:nvSpPr>
          <p:cNvPr id="10" name="TextBox 9"/>
          <p:cNvSpPr txBox="1"/>
          <p:nvPr/>
        </p:nvSpPr>
        <p:spPr>
          <a:xfrm>
            <a:off x="2844800" y="3125708"/>
            <a:ext cx="684803" cy="363176"/>
          </a:xfrm>
          <a:prstGeom prst="rect">
            <a:avLst/>
          </a:prstGeom>
          <a:noFill/>
        </p:spPr>
        <p:txBody>
          <a:bodyPr wrap="none" rtlCol="0">
            <a:spAutoFit/>
          </a:bodyPr>
          <a:lstStyle/>
          <a:p>
            <a:r>
              <a:rPr lang="en-US" sz="1760" b="1" dirty="0">
                <a:solidFill>
                  <a:srgbClr val="5C9DD8"/>
                </a:solidFill>
                <a:latin typeface="Myriad Pro" panose="020B0503030403020204" pitchFamily="34" charset="0"/>
              </a:rPr>
              <a:t>1899</a:t>
            </a:r>
          </a:p>
        </p:txBody>
      </p:sp>
      <p:sp>
        <p:nvSpPr>
          <p:cNvPr id="11" name="TextBox 10"/>
          <p:cNvSpPr txBox="1"/>
          <p:nvPr/>
        </p:nvSpPr>
        <p:spPr>
          <a:xfrm>
            <a:off x="3192929" y="2735974"/>
            <a:ext cx="684803" cy="363176"/>
          </a:xfrm>
          <a:prstGeom prst="rect">
            <a:avLst/>
          </a:prstGeom>
          <a:noFill/>
        </p:spPr>
        <p:txBody>
          <a:bodyPr wrap="none" rtlCol="0">
            <a:spAutoFit/>
          </a:bodyPr>
          <a:lstStyle/>
          <a:p>
            <a:r>
              <a:rPr lang="en-US" sz="1760" b="1" dirty="0">
                <a:solidFill>
                  <a:srgbClr val="5C9DD8"/>
                </a:solidFill>
                <a:latin typeface="Myriad Pro" panose="020B0503030403020204" pitchFamily="34" charset="0"/>
              </a:rPr>
              <a:t>1910</a:t>
            </a:r>
          </a:p>
        </p:txBody>
      </p:sp>
      <p:sp>
        <p:nvSpPr>
          <p:cNvPr id="12" name="TextBox 11"/>
          <p:cNvSpPr txBox="1"/>
          <p:nvPr/>
        </p:nvSpPr>
        <p:spPr>
          <a:xfrm>
            <a:off x="3461213" y="1750576"/>
            <a:ext cx="684803" cy="363176"/>
          </a:xfrm>
          <a:prstGeom prst="rect">
            <a:avLst/>
          </a:prstGeom>
          <a:noFill/>
        </p:spPr>
        <p:txBody>
          <a:bodyPr wrap="none" rtlCol="0">
            <a:spAutoFit/>
          </a:bodyPr>
          <a:lstStyle/>
          <a:p>
            <a:r>
              <a:rPr lang="en-US" sz="1760" b="1" dirty="0">
                <a:solidFill>
                  <a:srgbClr val="5C9DD8"/>
                </a:solidFill>
                <a:latin typeface="Myriad Pro" panose="020B0503030403020204" pitchFamily="34" charset="0"/>
              </a:rPr>
              <a:t>1920</a:t>
            </a:r>
          </a:p>
        </p:txBody>
      </p:sp>
      <p:sp>
        <p:nvSpPr>
          <p:cNvPr id="13" name="TextBox 12"/>
          <p:cNvSpPr txBox="1"/>
          <p:nvPr/>
        </p:nvSpPr>
        <p:spPr>
          <a:xfrm>
            <a:off x="3958830" y="1925041"/>
            <a:ext cx="684803" cy="363176"/>
          </a:xfrm>
          <a:prstGeom prst="rect">
            <a:avLst/>
          </a:prstGeom>
          <a:noFill/>
        </p:spPr>
        <p:txBody>
          <a:bodyPr wrap="none" rtlCol="0">
            <a:spAutoFit/>
          </a:bodyPr>
          <a:lstStyle/>
          <a:p>
            <a:r>
              <a:rPr lang="en-US" sz="1760" b="1" dirty="0">
                <a:solidFill>
                  <a:srgbClr val="5C9DD8"/>
                </a:solidFill>
                <a:latin typeface="Myriad Pro" panose="020B0503030403020204" pitchFamily="34" charset="0"/>
              </a:rPr>
              <a:t>1930</a:t>
            </a:r>
          </a:p>
        </p:txBody>
      </p:sp>
      <p:sp>
        <p:nvSpPr>
          <p:cNvPr id="14" name="TextBox 13"/>
          <p:cNvSpPr txBox="1"/>
          <p:nvPr/>
        </p:nvSpPr>
        <p:spPr>
          <a:xfrm>
            <a:off x="5525295" y="4522236"/>
            <a:ext cx="1535998" cy="634020"/>
          </a:xfrm>
          <a:prstGeom prst="rect">
            <a:avLst/>
          </a:prstGeom>
          <a:noFill/>
        </p:spPr>
        <p:txBody>
          <a:bodyPr wrap="none" rtlCol="0">
            <a:spAutoFit/>
          </a:bodyPr>
          <a:lstStyle/>
          <a:p>
            <a:r>
              <a:rPr lang="en-US" sz="1760" b="1" dirty="0">
                <a:solidFill>
                  <a:srgbClr val="5C9DD8"/>
                </a:solidFill>
                <a:latin typeface="Myriad Pro" panose="020B0503030403020204" pitchFamily="34" charset="0"/>
              </a:rPr>
              <a:t>...guess these</a:t>
            </a:r>
          </a:p>
          <a:p>
            <a:r>
              <a:rPr lang="en-US" sz="1760" b="1" dirty="0">
                <a:solidFill>
                  <a:srgbClr val="5C9DD8"/>
                </a:solidFill>
                <a:latin typeface="Myriad Pro" panose="020B0503030403020204" pitchFamily="34" charset="0"/>
              </a:rPr>
              <a:t> ‘spike’ years</a:t>
            </a:r>
          </a:p>
        </p:txBody>
      </p:sp>
      <p:sp>
        <p:nvSpPr>
          <p:cNvPr id="15" name="Text Placeholder 2"/>
          <p:cNvSpPr>
            <a:spLocks noGrp="1"/>
          </p:cNvSpPr>
          <p:nvPr>
            <p:ph type="body" sz="quarter" idx="11"/>
          </p:nvPr>
        </p:nvSpPr>
        <p:spPr>
          <a:xfrm>
            <a:off x="5550049" y="2095194"/>
            <a:ext cx="4470400" cy="1463040"/>
          </a:xfrm>
        </p:spPr>
        <p:txBody>
          <a:bodyPr/>
          <a:lstStyle/>
          <a:p>
            <a:r>
              <a:rPr lang="en-US" dirty="0" smtClean="0"/>
              <a:t>Year built/</a:t>
            </a:r>
          </a:p>
          <a:p>
            <a:r>
              <a:rPr lang="en-US" dirty="0" smtClean="0"/>
              <a:t>Altered field</a:t>
            </a:r>
            <a:endParaRPr lang="en-US" dirty="0"/>
          </a:p>
        </p:txBody>
      </p:sp>
    </p:spTree>
    <p:extLst>
      <p:ext uri="{BB962C8B-B14F-4D97-AF65-F5344CB8AC3E}">
        <p14:creationId xmlns:p14="http://schemas.microsoft.com/office/powerpoint/2010/main" val="1381938926"/>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err="1" smtClean="0"/>
              <a:t>mAPPLUTO</a:t>
            </a:r>
            <a:endParaRPr lang="en-US" dirty="0"/>
          </a:p>
        </p:txBody>
      </p:sp>
      <p:sp>
        <p:nvSpPr>
          <p:cNvPr id="7" name="Rectangle 6"/>
          <p:cNvSpPr/>
          <p:nvPr/>
        </p:nvSpPr>
        <p:spPr>
          <a:xfrm>
            <a:off x="400050" y="6324600"/>
            <a:ext cx="4876800" cy="289310"/>
          </a:xfrm>
          <a:prstGeom prst="rect">
            <a:avLst/>
          </a:prstGeom>
        </p:spPr>
        <p:txBody>
          <a:bodyPr>
            <a:spAutoFit/>
          </a:bodyPr>
          <a:lstStyle/>
          <a:p>
            <a:r>
              <a:rPr lang="en-US" sz="1280" i="1" dirty="0">
                <a:solidFill>
                  <a:schemeClr val="bg1">
                    <a:lumMod val="65000"/>
                  </a:schemeClr>
                </a:solidFill>
                <a:latin typeface="MrEavesModOT" panose="020B0603060502020202" pitchFamily="34" charset="0"/>
              </a:rPr>
              <a:t>http://bklynr.com/block-by-block-brooklyns-past-and-present</a:t>
            </a:r>
          </a:p>
        </p:txBody>
      </p:sp>
      <p:sp>
        <p:nvSpPr>
          <p:cNvPr id="8" name="Text Placeholder 2"/>
          <p:cNvSpPr txBox="1">
            <a:spLocks/>
          </p:cNvSpPr>
          <p:nvPr/>
        </p:nvSpPr>
        <p:spPr>
          <a:xfrm>
            <a:off x="5445760" y="2182245"/>
            <a:ext cx="4470400" cy="1463040"/>
          </a:xfrm>
          <a:prstGeom prst="rect">
            <a:avLst/>
          </a:prstGeom>
        </p:spPr>
        <p:txBody>
          <a:bodyPr vert="horz" lIns="91440" tIns="45720" rIns="91440" bIns="45720" rtlCol="0">
            <a:normAutofit/>
          </a:bodyPr>
          <a:lstStyle>
            <a:lvl1pPr marL="182886" indent="-182886" algn="l" defTabSz="731543" rtl="0" eaLnBrk="1" latinLnBrk="0" hangingPunct="1">
              <a:lnSpc>
                <a:spcPct val="90000"/>
              </a:lnSpc>
              <a:spcBef>
                <a:spcPts val="800"/>
              </a:spcBef>
              <a:buFont typeface="Arial" panose="020B0604020202020204" pitchFamily="34" charset="0"/>
              <a:buChar char="•"/>
              <a:defRPr sz="46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Apercu Medium"/>
                <a:ea typeface="+mn-ea"/>
                <a:cs typeface="Apercu Medium"/>
              </a:defRPr>
            </a:lvl1pPr>
            <a:lvl2pPr marL="548657" indent="-182886" algn="l" defTabSz="731543" rtl="0" eaLnBrk="1" latinLnBrk="0" hangingPunct="1">
              <a:lnSpc>
                <a:spcPct val="90000"/>
              </a:lnSpc>
              <a:spcBef>
                <a:spcPts val="400"/>
              </a:spcBef>
              <a:buFont typeface="Arial" panose="020B0604020202020204" pitchFamily="34" charset="0"/>
              <a:buChar char="•"/>
              <a:defRPr sz="213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914429" indent="-182886" algn="l" defTabSz="731543" rtl="0" eaLnBrk="1" latinLnBrk="0" hangingPunct="1">
              <a:lnSpc>
                <a:spcPct val="90000"/>
              </a:lnSpc>
              <a:spcBef>
                <a:spcPts val="400"/>
              </a:spcBef>
              <a:buFont typeface="Arial" panose="020B0604020202020204" pitchFamily="34" charset="0"/>
              <a:buChar char="•"/>
              <a:defRPr sz="1707"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80200"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645971"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011743"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14"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86"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57"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a:lstStyle>
          <a:p>
            <a:pPr marL="0" indent="0">
              <a:buNone/>
            </a:pPr>
            <a:r>
              <a:rPr lang="en-US" sz="3600" dirty="0" smtClean="0"/>
              <a:t>Metadata: read it</a:t>
            </a:r>
            <a:endParaRPr lang="en-US" sz="3600" dirty="0"/>
          </a:p>
        </p:txBody>
      </p:sp>
      <p:sp>
        <p:nvSpPr>
          <p:cNvPr id="9" name="Text Placeholder 3"/>
          <p:cNvSpPr txBox="1">
            <a:spLocks/>
          </p:cNvSpPr>
          <p:nvPr/>
        </p:nvSpPr>
        <p:spPr>
          <a:xfrm>
            <a:off x="5445760" y="2743200"/>
            <a:ext cx="4470400" cy="1137920"/>
          </a:xfrm>
          <a:prstGeom prst="rect">
            <a:avLst/>
          </a:prstGeom>
        </p:spPr>
        <p:txBody>
          <a:bodyPr/>
          <a:lstStyle>
            <a:lvl1pPr marL="182886" indent="-182886" algn="l" defTabSz="731543" rtl="0" eaLnBrk="1" latinLnBrk="0" hangingPunct="1">
              <a:lnSpc>
                <a:spcPct val="90000"/>
              </a:lnSpc>
              <a:spcBef>
                <a:spcPts val="800"/>
              </a:spcBef>
              <a:buFont typeface="Arial" panose="020B0604020202020204" pitchFamily="34" charset="0"/>
              <a:buChar char="•"/>
              <a:defRPr sz="256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1pPr>
            <a:lvl2pPr marL="548657" indent="-182886" algn="l" defTabSz="731543" rtl="0" eaLnBrk="1" latinLnBrk="0" hangingPunct="1">
              <a:lnSpc>
                <a:spcPct val="90000"/>
              </a:lnSpc>
              <a:spcBef>
                <a:spcPts val="400"/>
              </a:spcBef>
              <a:buFont typeface="Arial" panose="020B0604020202020204" pitchFamily="34" charset="0"/>
              <a:buChar char="•"/>
              <a:defRPr sz="213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914429" indent="-182886" algn="l" defTabSz="731543" rtl="0" eaLnBrk="1" latinLnBrk="0" hangingPunct="1">
              <a:lnSpc>
                <a:spcPct val="90000"/>
              </a:lnSpc>
              <a:spcBef>
                <a:spcPts val="400"/>
              </a:spcBef>
              <a:buFont typeface="Arial" panose="020B0604020202020204" pitchFamily="34" charset="0"/>
              <a:buChar char="•"/>
              <a:defRPr sz="1707"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80200"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645971"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011743"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14"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86"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57"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a:lstStyle>
          <a:p>
            <a:pPr marL="0" indent="0">
              <a:buFont typeface="Arial" panose="020B0604020202020204" pitchFamily="34" charset="0"/>
              <a:buNone/>
            </a:pPr>
            <a:r>
              <a:rPr lang="en-US" dirty="0" smtClean="0">
                <a:latin typeface="MrEavesModOT" panose="020B0603060502020202" pitchFamily="34" charset="0"/>
              </a:rPr>
              <a:t>53 pages of essential information</a:t>
            </a:r>
            <a:endParaRPr lang="en-US" dirty="0">
              <a:latin typeface="MrEavesModOT" panose="020B0603060502020202" pitchFamily="34" charset="0"/>
            </a:endParaRPr>
          </a:p>
        </p:txBody>
      </p:sp>
      <p:pic>
        <p:nvPicPr>
          <p:cNvPr id="10" name="Picture Placeholder 5"/>
          <p:cNvPicPr>
            <a:picLocks noGrp="1" noChangeAspect="1"/>
          </p:cNvPicPr>
          <p:nvPr>
            <p:ph type="pic" sz="quarter" idx="10"/>
          </p:nvPr>
        </p:nvPicPr>
        <p:blipFill>
          <a:blip r:embed="rId2"/>
          <a:srcRect t="5324" b="5324"/>
          <a:stretch>
            <a:fillRect/>
          </a:stretch>
        </p:blipFill>
        <p:spPr>
          <a:xfrm>
            <a:off x="406400" y="1666240"/>
            <a:ext cx="4876800" cy="4584192"/>
          </a:xfrm>
          <a:prstGeom prst="rect">
            <a:avLst/>
          </a:prstGeom>
        </p:spPr>
      </p:pic>
    </p:spTree>
    <p:extLst>
      <p:ext uri="{BB962C8B-B14F-4D97-AF65-F5344CB8AC3E}">
        <p14:creationId xmlns:p14="http://schemas.microsoft.com/office/powerpoint/2010/main" val="199686260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err="1" smtClean="0"/>
              <a:t>mAPPLUTO</a:t>
            </a:r>
            <a:endParaRPr lang="en-US" dirty="0"/>
          </a:p>
        </p:txBody>
      </p:sp>
      <p:pic>
        <p:nvPicPr>
          <p:cNvPr id="5" name="Picture 4"/>
          <p:cNvPicPr>
            <a:picLocks noChangeAspect="1"/>
          </p:cNvPicPr>
          <p:nvPr/>
        </p:nvPicPr>
        <p:blipFill rotWithShape="1">
          <a:blip r:embed="rId2"/>
          <a:srcRect l="33739" t="45268" r="25957" b="5227"/>
          <a:stretch/>
        </p:blipFill>
        <p:spPr>
          <a:xfrm>
            <a:off x="4865229" y="2814574"/>
            <a:ext cx="4477935" cy="2956306"/>
          </a:xfrm>
          <a:prstGeom prst="rect">
            <a:avLst/>
          </a:prstGeom>
        </p:spPr>
      </p:pic>
      <p:pic>
        <p:nvPicPr>
          <p:cNvPr id="6" name="Picture 5"/>
          <p:cNvPicPr>
            <a:picLocks noChangeAspect="1"/>
          </p:cNvPicPr>
          <p:nvPr/>
        </p:nvPicPr>
        <p:blipFill rotWithShape="1">
          <a:blip r:embed="rId3"/>
          <a:srcRect l="40931" t="43050" r="20249" b="23944"/>
          <a:stretch/>
        </p:blipFill>
        <p:spPr>
          <a:xfrm>
            <a:off x="406400" y="2814574"/>
            <a:ext cx="4276599" cy="2956306"/>
          </a:xfrm>
          <a:prstGeom prst="rect">
            <a:avLst/>
          </a:prstGeom>
        </p:spPr>
      </p:pic>
      <p:sp>
        <p:nvSpPr>
          <p:cNvPr id="7" name="Oval 6"/>
          <p:cNvSpPr/>
          <p:nvPr/>
        </p:nvSpPr>
        <p:spPr>
          <a:xfrm>
            <a:off x="7068433" y="3220974"/>
            <a:ext cx="951857" cy="978298"/>
          </a:xfrm>
          <a:prstGeom prst="ellipse">
            <a:avLst/>
          </a:prstGeom>
          <a:noFill/>
          <a:ln w="47625">
            <a:solidFill>
              <a:srgbClr val="42DE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20" dirty="0"/>
          </a:p>
        </p:txBody>
      </p:sp>
      <p:sp>
        <p:nvSpPr>
          <p:cNvPr id="9" name="Text Placeholder 2"/>
          <p:cNvSpPr txBox="1">
            <a:spLocks/>
          </p:cNvSpPr>
          <p:nvPr/>
        </p:nvSpPr>
        <p:spPr>
          <a:xfrm>
            <a:off x="832307" y="1544320"/>
            <a:ext cx="8475093" cy="650240"/>
          </a:xfrm>
          <a:prstGeom prst="rect">
            <a:avLst/>
          </a:prstGeom>
        </p:spPr>
        <p:txBody>
          <a:bodyPr vert="horz"/>
          <a:lstStyle>
            <a:lvl1pPr marL="0" indent="0" algn="ctr" defTabSz="612301" rtl="0" eaLnBrk="1" latinLnBrk="0" hangingPunct="1">
              <a:lnSpc>
                <a:spcPct val="90000"/>
              </a:lnSpc>
              <a:spcBef>
                <a:spcPts val="670"/>
              </a:spcBef>
              <a:buFont typeface="Arial" panose="020B0604020202020204" pitchFamily="34" charset="0"/>
              <a:buNone/>
              <a:defRPr sz="4400" b="1" i="0" kern="1200" cap="all">
                <a:solidFill>
                  <a:srgbClr val="527D98"/>
                </a:solidFill>
                <a:latin typeface="Apercu Medium"/>
                <a:ea typeface="+mn-ea"/>
                <a:cs typeface="Apercu Medium"/>
              </a:defRPr>
            </a:lvl1pPr>
            <a:lvl2pPr marL="306150" indent="0" algn="ctr" defTabSz="612301" rtl="0" eaLnBrk="1" latinLnBrk="0" hangingPunct="1">
              <a:lnSpc>
                <a:spcPct val="90000"/>
              </a:lnSpc>
              <a:spcBef>
                <a:spcPts val="335"/>
              </a:spcBef>
              <a:buFont typeface="Arial" panose="020B0604020202020204" pitchFamily="34" charset="0"/>
              <a:buNone/>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612301" indent="0" algn="ctr" defTabSz="612301" rtl="0" eaLnBrk="1" latinLnBrk="0" hangingPunct="1">
              <a:lnSpc>
                <a:spcPct val="90000"/>
              </a:lnSpc>
              <a:spcBef>
                <a:spcPts val="335"/>
              </a:spcBef>
              <a:buFont typeface="Arial" panose="020B0604020202020204" pitchFamily="34" charset="0"/>
              <a:buNone/>
              <a:defRPr sz="1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918451" indent="0" algn="ctr" defTabSz="612301" rtl="0" eaLnBrk="1" latinLnBrk="0" hangingPunct="1">
              <a:lnSpc>
                <a:spcPct val="90000"/>
              </a:lnSpc>
              <a:spcBef>
                <a:spcPts val="335"/>
              </a:spcBef>
              <a:buFont typeface="Arial" panose="020B0604020202020204" pitchFamily="34" charset="0"/>
              <a:buNone/>
              <a:defRPr sz="12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224602" indent="0" algn="ctr" defTabSz="612301" rtl="0" eaLnBrk="1" latinLnBrk="0" hangingPunct="1">
              <a:lnSpc>
                <a:spcPct val="90000"/>
              </a:lnSpc>
              <a:spcBef>
                <a:spcPts val="335"/>
              </a:spcBef>
              <a:buFont typeface="Arial" panose="020B0604020202020204" pitchFamily="34" charset="0"/>
              <a:buNone/>
              <a:defRPr sz="12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1683829"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6pPr>
            <a:lvl7pPr marL="1989979"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7pPr>
            <a:lvl8pPr marL="2296130"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8pPr>
            <a:lvl9pPr marL="2602281"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9pPr>
          </a:lstStyle>
          <a:p>
            <a:r>
              <a:rPr lang="en-US" sz="4693" dirty="0">
                <a:latin typeface="MrEavesModOT" panose="020B0603060502020202" pitchFamily="34" charset="0"/>
              </a:rPr>
              <a:t>Number of buildings field</a:t>
            </a:r>
          </a:p>
        </p:txBody>
      </p:sp>
      <p:sp>
        <p:nvSpPr>
          <p:cNvPr id="11" name="Text Placeholder 3"/>
          <p:cNvSpPr txBox="1">
            <a:spLocks/>
          </p:cNvSpPr>
          <p:nvPr/>
        </p:nvSpPr>
        <p:spPr>
          <a:xfrm>
            <a:off x="2962932" y="2275840"/>
            <a:ext cx="4795520" cy="1137920"/>
          </a:xfrm>
          <a:prstGeom prst="rect">
            <a:avLst/>
          </a:prstGeom>
        </p:spPr>
        <p:txBody>
          <a:bodyPr/>
          <a:lstStyle>
            <a:lvl1pPr marL="0" indent="0" algn="ctr" defTabSz="612301" rtl="0" eaLnBrk="1" latinLnBrk="0" hangingPunct="1">
              <a:lnSpc>
                <a:spcPct val="90000"/>
              </a:lnSpc>
              <a:spcBef>
                <a:spcPts val="670"/>
              </a:spcBef>
              <a:buFont typeface="Arial" panose="020B0604020202020204" pitchFamily="34" charset="0"/>
              <a:buNone/>
              <a:defRPr sz="4800" b="1" i="0" kern="1200" cap="all">
                <a:solidFill>
                  <a:srgbClr val="527D98"/>
                </a:solidFill>
                <a:latin typeface="MrEavesModOT"/>
                <a:ea typeface="+mn-ea"/>
                <a:cs typeface="MrEavesModOT"/>
              </a:defRPr>
            </a:lvl1pPr>
            <a:lvl2pPr marL="306150" indent="0" algn="ctr" defTabSz="612301" rtl="0" eaLnBrk="1" latinLnBrk="0" hangingPunct="1">
              <a:lnSpc>
                <a:spcPct val="90000"/>
              </a:lnSpc>
              <a:spcBef>
                <a:spcPts val="335"/>
              </a:spcBef>
              <a:buFont typeface="Arial" panose="020B0604020202020204" pitchFamily="34" charset="0"/>
              <a:buNone/>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612301" indent="0" algn="ctr" defTabSz="612301" rtl="0" eaLnBrk="1" latinLnBrk="0" hangingPunct="1">
              <a:lnSpc>
                <a:spcPct val="90000"/>
              </a:lnSpc>
              <a:spcBef>
                <a:spcPts val="335"/>
              </a:spcBef>
              <a:buFont typeface="Arial" panose="020B0604020202020204" pitchFamily="34" charset="0"/>
              <a:buNone/>
              <a:defRPr sz="1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918451" indent="0" algn="ctr" defTabSz="612301" rtl="0" eaLnBrk="1" latinLnBrk="0" hangingPunct="1">
              <a:lnSpc>
                <a:spcPct val="90000"/>
              </a:lnSpc>
              <a:spcBef>
                <a:spcPts val="335"/>
              </a:spcBef>
              <a:buFont typeface="Arial" panose="020B0604020202020204" pitchFamily="34" charset="0"/>
              <a:buNone/>
              <a:defRPr sz="12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224602" indent="0" algn="ctr" defTabSz="612301" rtl="0" eaLnBrk="1" latinLnBrk="0" hangingPunct="1">
              <a:lnSpc>
                <a:spcPct val="90000"/>
              </a:lnSpc>
              <a:spcBef>
                <a:spcPts val="335"/>
              </a:spcBef>
              <a:buFont typeface="Arial" panose="020B0604020202020204" pitchFamily="34" charset="0"/>
              <a:buNone/>
              <a:defRPr sz="12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1683829"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6pPr>
            <a:lvl7pPr marL="1989979"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7pPr>
            <a:lvl8pPr marL="2296130"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8pPr>
            <a:lvl9pPr marL="2602281"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9pPr>
          </a:lstStyle>
          <a:p>
            <a:pPr lvl="1" algn="l"/>
            <a:r>
              <a:rPr lang="en-US" sz="1920" dirty="0">
                <a:solidFill>
                  <a:schemeClr val="tx1">
                    <a:lumMod val="95000"/>
                    <a:lumOff val="5000"/>
                  </a:schemeClr>
                </a:solidFill>
                <a:latin typeface="MrEavesModOT" panose="020B0603060502020202" pitchFamily="34" charset="0"/>
              </a:rPr>
              <a:t>This tax lot has 236 buildings</a:t>
            </a:r>
          </a:p>
        </p:txBody>
      </p:sp>
    </p:spTree>
    <p:extLst>
      <p:ext uri="{BB962C8B-B14F-4D97-AF65-F5344CB8AC3E}">
        <p14:creationId xmlns:p14="http://schemas.microsoft.com/office/powerpoint/2010/main" val="3352270271"/>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err="1" smtClean="0"/>
              <a:t>mAPPLUTO</a:t>
            </a:r>
            <a:endParaRPr lang="en-US" dirty="0"/>
          </a:p>
        </p:txBody>
      </p:sp>
      <p:sp>
        <p:nvSpPr>
          <p:cNvPr id="9" name="Text Placeholder 2"/>
          <p:cNvSpPr txBox="1">
            <a:spLocks/>
          </p:cNvSpPr>
          <p:nvPr/>
        </p:nvSpPr>
        <p:spPr>
          <a:xfrm>
            <a:off x="4795520" y="1950720"/>
            <a:ext cx="8475093" cy="650240"/>
          </a:xfrm>
          <a:prstGeom prst="rect">
            <a:avLst/>
          </a:prstGeom>
        </p:spPr>
        <p:txBody>
          <a:bodyPr vert="horz"/>
          <a:lstStyle>
            <a:lvl1pPr marL="0" indent="0" algn="ctr" defTabSz="612301" rtl="0" eaLnBrk="1" latinLnBrk="0" hangingPunct="1">
              <a:lnSpc>
                <a:spcPct val="90000"/>
              </a:lnSpc>
              <a:spcBef>
                <a:spcPts val="670"/>
              </a:spcBef>
              <a:buFont typeface="Arial" panose="020B0604020202020204" pitchFamily="34" charset="0"/>
              <a:buNone/>
              <a:defRPr sz="4400" b="1" i="0" kern="1200" cap="all">
                <a:solidFill>
                  <a:srgbClr val="527D98"/>
                </a:solidFill>
                <a:latin typeface="Apercu Medium"/>
                <a:ea typeface="+mn-ea"/>
                <a:cs typeface="Apercu Medium"/>
              </a:defRPr>
            </a:lvl1pPr>
            <a:lvl2pPr marL="306150" indent="0" algn="ctr" defTabSz="612301" rtl="0" eaLnBrk="1" latinLnBrk="0" hangingPunct="1">
              <a:lnSpc>
                <a:spcPct val="90000"/>
              </a:lnSpc>
              <a:spcBef>
                <a:spcPts val="335"/>
              </a:spcBef>
              <a:buFont typeface="Arial" panose="020B0604020202020204" pitchFamily="34" charset="0"/>
              <a:buNone/>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612301" indent="0" algn="ctr" defTabSz="612301" rtl="0" eaLnBrk="1" latinLnBrk="0" hangingPunct="1">
              <a:lnSpc>
                <a:spcPct val="90000"/>
              </a:lnSpc>
              <a:spcBef>
                <a:spcPts val="335"/>
              </a:spcBef>
              <a:buFont typeface="Arial" panose="020B0604020202020204" pitchFamily="34" charset="0"/>
              <a:buNone/>
              <a:defRPr sz="1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918451" indent="0" algn="ctr" defTabSz="612301" rtl="0" eaLnBrk="1" latinLnBrk="0" hangingPunct="1">
              <a:lnSpc>
                <a:spcPct val="90000"/>
              </a:lnSpc>
              <a:spcBef>
                <a:spcPts val="335"/>
              </a:spcBef>
              <a:buFont typeface="Arial" panose="020B0604020202020204" pitchFamily="34" charset="0"/>
              <a:buNone/>
              <a:defRPr sz="12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224602" indent="0" algn="ctr" defTabSz="612301" rtl="0" eaLnBrk="1" latinLnBrk="0" hangingPunct="1">
              <a:lnSpc>
                <a:spcPct val="90000"/>
              </a:lnSpc>
              <a:spcBef>
                <a:spcPts val="335"/>
              </a:spcBef>
              <a:buFont typeface="Arial" panose="020B0604020202020204" pitchFamily="34" charset="0"/>
              <a:buNone/>
              <a:defRPr sz="12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1683829"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6pPr>
            <a:lvl7pPr marL="1989979"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7pPr>
            <a:lvl8pPr marL="2296130"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8pPr>
            <a:lvl9pPr marL="2602281"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9pPr>
          </a:lstStyle>
          <a:p>
            <a:pPr algn="l">
              <a:lnSpc>
                <a:spcPct val="80000"/>
              </a:lnSpc>
            </a:pPr>
            <a:r>
              <a:rPr lang="en-US" sz="4693" dirty="0">
                <a:latin typeface="MrEavesModOT" panose="020B0603060502020202" pitchFamily="34" charset="0"/>
              </a:rPr>
              <a:t>Number of</a:t>
            </a:r>
          </a:p>
          <a:p>
            <a:pPr algn="l">
              <a:lnSpc>
                <a:spcPct val="80000"/>
              </a:lnSpc>
            </a:pPr>
            <a:r>
              <a:rPr lang="en-US" sz="4693" dirty="0">
                <a:latin typeface="MrEavesModOT" panose="020B0603060502020202" pitchFamily="34" charset="0"/>
              </a:rPr>
              <a:t>buildings field</a:t>
            </a:r>
          </a:p>
        </p:txBody>
      </p:sp>
      <p:sp>
        <p:nvSpPr>
          <p:cNvPr id="11" name="Text Placeholder 3"/>
          <p:cNvSpPr txBox="1">
            <a:spLocks/>
          </p:cNvSpPr>
          <p:nvPr/>
        </p:nvSpPr>
        <p:spPr>
          <a:xfrm>
            <a:off x="4470400" y="3598878"/>
            <a:ext cx="4795520" cy="546402"/>
          </a:xfrm>
          <a:prstGeom prst="rect">
            <a:avLst/>
          </a:prstGeom>
        </p:spPr>
        <p:txBody>
          <a:bodyPr/>
          <a:lstStyle>
            <a:lvl1pPr marL="0" indent="0" algn="ctr" defTabSz="612301" rtl="0" eaLnBrk="1" latinLnBrk="0" hangingPunct="1">
              <a:lnSpc>
                <a:spcPct val="90000"/>
              </a:lnSpc>
              <a:spcBef>
                <a:spcPts val="670"/>
              </a:spcBef>
              <a:buFont typeface="Arial" panose="020B0604020202020204" pitchFamily="34" charset="0"/>
              <a:buNone/>
              <a:defRPr sz="4800" b="1" i="0" kern="1200" cap="all">
                <a:solidFill>
                  <a:srgbClr val="527D98"/>
                </a:solidFill>
                <a:latin typeface="MrEavesModOT"/>
                <a:ea typeface="+mn-ea"/>
                <a:cs typeface="MrEavesModOT"/>
              </a:defRPr>
            </a:lvl1pPr>
            <a:lvl2pPr marL="306150" indent="0" algn="ctr" defTabSz="612301" rtl="0" eaLnBrk="1" latinLnBrk="0" hangingPunct="1">
              <a:lnSpc>
                <a:spcPct val="90000"/>
              </a:lnSpc>
              <a:spcBef>
                <a:spcPts val="335"/>
              </a:spcBef>
              <a:buFont typeface="Arial" panose="020B0604020202020204" pitchFamily="34" charset="0"/>
              <a:buNone/>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612301" indent="0" algn="ctr" defTabSz="612301" rtl="0" eaLnBrk="1" latinLnBrk="0" hangingPunct="1">
              <a:lnSpc>
                <a:spcPct val="90000"/>
              </a:lnSpc>
              <a:spcBef>
                <a:spcPts val="335"/>
              </a:spcBef>
              <a:buFont typeface="Arial" panose="020B0604020202020204" pitchFamily="34" charset="0"/>
              <a:buNone/>
              <a:defRPr sz="1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918451" indent="0" algn="ctr" defTabSz="612301" rtl="0" eaLnBrk="1" latinLnBrk="0" hangingPunct="1">
              <a:lnSpc>
                <a:spcPct val="90000"/>
              </a:lnSpc>
              <a:spcBef>
                <a:spcPts val="335"/>
              </a:spcBef>
              <a:buFont typeface="Arial" panose="020B0604020202020204" pitchFamily="34" charset="0"/>
              <a:buNone/>
              <a:defRPr sz="12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224602" indent="0" algn="ctr" defTabSz="612301" rtl="0" eaLnBrk="1" latinLnBrk="0" hangingPunct="1">
              <a:lnSpc>
                <a:spcPct val="90000"/>
              </a:lnSpc>
              <a:spcBef>
                <a:spcPts val="335"/>
              </a:spcBef>
              <a:buFont typeface="Arial" panose="020B0604020202020204" pitchFamily="34" charset="0"/>
              <a:buNone/>
              <a:defRPr sz="12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1683829"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6pPr>
            <a:lvl7pPr marL="1989979"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7pPr>
            <a:lvl8pPr marL="2296130"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8pPr>
            <a:lvl9pPr marL="2602281" indent="-153076" algn="l" defTabSz="612301" rtl="0" eaLnBrk="1" latinLnBrk="0" hangingPunct="1">
              <a:lnSpc>
                <a:spcPct val="90000"/>
              </a:lnSpc>
              <a:spcBef>
                <a:spcPts val="335"/>
              </a:spcBef>
              <a:buFont typeface="Arial" panose="020B0604020202020204" pitchFamily="34" charset="0"/>
              <a:buChar char="•"/>
              <a:defRPr sz="1200" kern="1200">
                <a:solidFill>
                  <a:schemeClr val="tx1"/>
                </a:solidFill>
                <a:latin typeface="+mn-lt"/>
                <a:ea typeface="+mn-ea"/>
                <a:cs typeface="+mn-cs"/>
              </a:defRPr>
            </a:lvl9pPr>
          </a:lstStyle>
          <a:p>
            <a:pPr lvl="1" algn="l"/>
            <a:r>
              <a:rPr lang="en-US" sz="1920" dirty="0">
                <a:solidFill>
                  <a:schemeClr val="tx1">
                    <a:lumMod val="95000"/>
                    <a:lumOff val="5000"/>
                  </a:schemeClr>
                </a:solidFill>
                <a:latin typeface="MrEavesModOT" panose="020B0603060502020202" pitchFamily="34" charset="0"/>
              </a:rPr>
              <a:t>This tax lot has 123 buildings</a:t>
            </a:r>
          </a:p>
        </p:txBody>
      </p:sp>
      <p:pic>
        <p:nvPicPr>
          <p:cNvPr id="8" name="Picture 7"/>
          <p:cNvPicPr>
            <a:picLocks noChangeAspect="1"/>
          </p:cNvPicPr>
          <p:nvPr/>
        </p:nvPicPr>
        <p:blipFill rotWithShape="1">
          <a:blip r:embed="rId3"/>
          <a:srcRect l="13391" t="12750" r="49565" b="5956"/>
          <a:stretch/>
        </p:blipFill>
        <p:spPr>
          <a:xfrm>
            <a:off x="731520" y="1625600"/>
            <a:ext cx="3657600" cy="4314423"/>
          </a:xfrm>
          <a:prstGeom prst="rect">
            <a:avLst/>
          </a:prstGeom>
        </p:spPr>
      </p:pic>
    </p:spTree>
    <p:extLst>
      <p:ext uri="{BB962C8B-B14F-4D97-AF65-F5344CB8AC3E}">
        <p14:creationId xmlns:p14="http://schemas.microsoft.com/office/powerpoint/2010/main" val="352857540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2743200" y="3276600"/>
            <a:ext cx="959104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smtClean="0">
                <a:solidFill>
                  <a:srgbClr val="527D98"/>
                </a:solidFill>
                <a:cs typeface="Arial" charset="0"/>
              </a:rPr>
              <a:t>data classification</a:t>
            </a:r>
            <a:endParaRPr lang="en-US" sz="4800" dirty="0">
              <a:solidFill>
                <a:srgbClr val="527D98"/>
              </a:solidFill>
              <a:cs typeface="Arial" charset="0"/>
            </a:endParaRPr>
          </a:p>
        </p:txBody>
      </p:sp>
    </p:spTree>
    <p:extLst>
      <p:ext uri="{BB962C8B-B14F-4D97-AF65-F5344CB8AC3E}">
        <p14:creationId xmlns:p14="http://schemas.microsoft.com/office/powerpoint/2010/main" val="111648132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 y="278667"/>
            <a:ext cx="7359269" cy="731520"/>
          </a:xfrm>
          <a:prstGeom prst="rect">
            <a:avLst/>
          </a:prstGeom>
          <a:solidFill>
            <a:schemeClr val="bg1">
              <a:lumMod val="75000"/>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FF0066"/>
                </a:solidFill>
              </a:rPr>
              <a:t>data classification</a:t>
            </a:r>
          </a:p>
        </p:txBody>
      </p:sp>
      <p:sp>
        <p:nvSpPr>
          <p:cNvPr id="5" name="TextBox 4"/>
          <p:cNvSpPr txBox="1"/>
          <p:nvPr/>
        </p:nvSpPr>
        <p:spPr>
          <a:xfrm>
            <a:off x="443345" y="1394795"/>
            <a:ext cx="8676905" cy="5078313"/>
          </a:xfrm>
          <a:prstGeom prst="rect">
            <a:avLst/>
          </a:prstGeom>
          <a:noFill/>
        </p:spPr>
        <p:txBody>
          <a:bodyPr wrap="square" rtlCol="0">
            <a:spAutoFit/>
          </a:bodyPr>
          <a:lstStyle/>
          <a:p>
            <a:pPr>
              <a:buFont typeface="Arial" pitchFamily="34" charset="0"/>
              <a:buChar char="•"/>
            </a:pPr>
            <a:r>
              <a:rPr lang="en-US" sz="1800" b="1" dirty="0">
                <a:solidFill>
                  <a:schemeClr val="bg2">
                    <a:lumMod val="20000"/>
                    <a:lumOff val="80000"/>
                  </a:schemeClr>
                </a:solidFill>
                <a:latin typeface="Corbel" panose="020B0503020204020204" pitchFamily="34" charset="0"/>
              </a:rPr>
              <a:t> Quantiles</a:t>
            </a:r>
            <a:r>
              <a:rPr lang="en-US" sz="1800" dirty="0">
                <a:solidFill>
                  <a:schemeClr val="bg2">
                    <a:lumMod val="20000"/>
                    <a:lumOff val="80000"/>
                  </a:schemeClr>
                </a:solidFill>
                <a:latin typeface="Corbel" panose="020B0503020204020204" pitchFamily="34" charset="0"/>
              </a:rPr>
              <a:t>: puts the </a:t>
            </a:r>
            <a:r>
              <a:rPr lang="en-US" sz="1800" b="1" dirty="0">
                <a:solidFill>
                  <a:srgbClr val="FF0066"/>
                </a:solidFill>
                <a:latin typeface="Corbel" panose="020B0503020204020204" pitchFamily="34" charset="0"/>
              </a:rPr>
              <a:t>same number of observations </a:t>
            </a:r>
            <a:r>
              <a:rPr lang="en-US" sz="1800" dirty="0">
                <a:solidFill>
                  <a:schemeClr val="bg2">
                    <a:lumMod val="20000"/>
                    <a:lumOff val="80000"/>
                  </a:schemeClr>
                </a:solidFill>
                <a:latin typeface="Corbel" panose="020B0503020204020204" pitchFamily="34" charset="0"/>
              </a:rPr>
              <a:t>into each class.  Ignores the range.</a:t>
            </a:r>
          </a:p>
          <a:p>
            <a:pPr>
              <a:buFont typeface="Arial" pitchFamily="34" charset="0"/>
              <a:buChar char="•"/>
            </a:pPr>
            <a:endParaRPr lang="en-US" sz="1800" dirty="0">
              <a:solidFill>
                <a:schemeClr val="bg2">
                  <a:lumMod val="20000"/>
                  <a:lumOff val="80000"/>
                </a:schemeClr>
              </a:solidFill>
              <a:latin typeface="Corbel" panose="020B0503020204020204" pitchFamily="34" charset="0"/>
            </a:endParaRPr>
          </a:p>
          <a:p>
            <a:pPr>
              <a:buFont typeface="Arial" pitchFamily="34" charset="0"/>
              <a:buChar char="•"/>
            </a:pPr>
            <a:r>
              <a:rPr lang="en-US" sz="1800" b="1" dirty="0">
                <a:solidFill>
                  <a:schemeClr val="bg2">
                    <a:lumMod val="20000"/>
                    <a:lumOff val="80000"/>
                  </a:schemeClr>
                </a:solidFill>
                <a:latin typeface="Corbel" panose="020B0503020204020204" pitchFamily="34" charset="0"/>
              </a:rPr>
              <a:t> Equal-Interval</a:t>
            </a:r>
            <a:r>
              <a:rPr lang="en-US" sz="1800" dirty="0">
                <a:solidFill>
                  <a:schemeClr val="bg2">
                    <a:lumMod val="20000"/>
                    <a:lumOff val="80000"/>
                  </a:schemeClr>
                </a:solidFill>
                <a:latin typeface="Corbel" panose="020B0503020204020204" pitchFamily="34" charset="0"/>
              </a:rPr>
              <a:t>: divides the range into an </a:t>
            </a:r>
            <a:r>
              <a:rPr lang="en-US" sz="1800" b="1" dirty="0">
                <a:solidFill>
                  <a:srgbClr val="FF0066"/>
                </a:solidFill>
                <a:latin typeface="Corbel" panose="020B0503020204020204" pitchFamily="34" charset="0"/>
              </a:rPr>
              <a:t>equal number of classes</a:t>
            </a:r>
            <a:r>
              <a:rPr lang="en-US" sz="1800" dirty="0">
                <a:solidFill>
                  <a:schemeClr val="bg2">
                    <a:lumMod val="20000"/>
                    <a:lumOff val="80000"/>
                  </a:schemeClr>
                </a:solidFill>
                <a:latin typeface="Corbel" panose="020B0503020204020204" pitchFamily="34" charset="0"/>
              </a:rPr>
              <a:t>.  Ignores the number of observations. </a:t>
            </a:r>
          </a:p>
          <a:p>
            <a:pPr>
              <a:buFont typeface="Arial" pitchFamily="34" charset="0"/>
              <a:buChar char="•"/>
            </a:pPr>
            <a:endParaRPr lang="en-US" sz="1800" dirty="0">
              <a:solidFill>
                <a:schemeClr val="bg2">
                  <a:lumMod val="20000"/>
                  <a:lumOff val="80000"/>
                </a:schemeClr>
              </a:solidFill>
              <a:latin typeface="Corbel" panose="020B0503020204020204" pitchFamily="34" charset="0"/>
            </a:endParaRPr>
          </a:p>
          <a:p>
            <a:pPr>
              <a:buFont typeface="Arial" pitchFamily="34" charset="0"/>
              <a:buChar char="•"/>
            </a:pPr>
            <a:r>
              <a:rPr lang="en-US" sz="1800" b="1" dirty="0">
                <a:solidFill>
                  <a:schemeClr val="bg2">
                    <a:lumMod val="20000"/>
                    <a:lumOff val="80000"/>
                  </a:schemeClr>
                </a:solidFill>
                <a:latin typeface="Corbel" panose="020B0503020204020204" pitchFamily="34" charset="0"/>
              </a:rPr>
              <a:t> Natural-Breaks</a:t>
            </a:r>
            <a:r>
              <a:rPr lang="en-US" sz="1800" dirty="0">
                <a:solidFill>
                  <a:schemeClr val="bg2">
                    <a:lumMod val="20000"/>
                    <a:lumOff val="80000"/>
                  </a:schemeClr>
                </a:solidFill>
                <a:latin typeface="Corbel" panose="020B0503020204020204" pitchFamily="34" charset="0"/>
              </a:rPr>
              <a:t>: </a:t>
            </a:r>
            <a:r>
              <a:rPr lang="en-US" sz="1800" b="1" dirty="0">
                <a:solidFill>
                  <a:srgbClr val="FF0066"/>
                </a:solidFill>
                <a:latin typeface="Corbel" panose="020B0503020204020204" pitchFamily="34" charset="0"/>
              </a:rPr>
              <a:t>maximizes the inter-group variance while minimizing the intra-group variance</a:t>
            </a:r>
            <a:r>
              <a:rPr lang="en-US" sz="1800" dirty="0">
                <a:solidFill>
                  <a:schemeClr val="bg2">
                    <a:lumMod val="20000"/>
                    <a:lumOff val="80000"/>
                  </a:schemeClr>
                </a:solidFill>
                <a:latin typeface="Corbel" panose="020B0503020204020204" pitchFamily="34" charset="0"/>
              </a:rPr>
              <a:t>.  Like things are clumped together.   </a:t>
            </a:r>
          </a:p>
          <a:p>
            <a:pPr>
              <a:buFont typeface="Arial" pitchFamily="34" charset="0"/>
              <a:buChar char="•"/>
            </a:pPr>
            <a:endParaRPr lang="en-US" sz="1800" dirty="0">
              <a:solidFill>
                <a:schemeClr val="bg2">
                  <a:lumMod val="20000"/>
                  <a:lumOff val="80000"/>
                </a:schemeClr>
              </a:solidFill>
              <a:latin typeface="Corbel" panose="020B0503020204020204" pitchFamily="34" charset="0"/>
            </a:endParaRPr>
          </a:p>
          <a:p>
            <a:pPr>
              <a:buFont typeface="Arial" pitchFamily="34" charset="0"/>
              <a:buChar char="•"/>
            </a:pPr>
            <a:r>
              <a:rPr lang="en-US" sz="1800" b="1" dirty="0">
                <a:solidFill>
                  <a:schemeClr val="bg2">
                    <a:lumMod val="20000"/>
                    <a:lumOff val="80000"/>
                  </a:schemeClr>
                </a:solidFill>
                <a:latin typeface="Corbel" panose="020B0503020204020204" pitchFamily="34" charset="0"/>
              </a:rPr>
              <a:t>Standard Deviation: </a:t>
            </a:r>
            <a:r>
              <a:rPr lang="en-US" sz="1800" dirty="0">
                <a:solidFill>
                  <a:schemeClr val="bg2">
                    <a:lumMod val="20000"/>
                    <a:lumOff val="80000"/>
                  </a:schemeClr>
                </a:solidFill>
                <a:latin typeface="Corbel" panose="020B0503020204020204" pitchFamily="34" charset="0"/>
              </a:rPr>
              <a:t>groups data in classes </a:t>
            </a:r>
            <a:r>
              <a:rPr lang="en-US" sz="1800" b="1" dirty="0">
                <a:solidFill>
                  <a:srgbClr val="FF0066"/>
                </a:solidFill>
                <a:latin typeface="Corbel" panose="020B0503020204020204" pitchFamily="34" charset="0"/>
              </a:rPr>
              <a:t>based on</a:t>
            </a:r>
            <a:r>
              <a:rPr lang="en-US" sz="1800" dirty="0">
                <a:solidFill>
                  <a:srgbClr val="FF0066"/>
                </a:solidFill>
                <a:latin typeface="Corbel" panose="020B0503020204020204" pitchFamily="34" charset="0"/>
              </a:rPr>
              <a:t> </a:t>
            </a:r>
            <a:r>
              <a:rPr lang="en-US" sz="1800" dirty="0">
                <a:solidFill>
                  <a:schemeClr val="bg2">
                    <a:lumMod val="20000"/>
                    <a:lumOff val="80000"/>
                  </a:schemeClr>
                </a:solidFill>
                <a:latin typeface="Corbel" panose="020B0503020204020204" pitchFamily="34" charset="0"/>
              </a:rPr>
              <a:t>the mean and </a:t>
            </a:r>
            <a:r>
              <a:rPr lang="en-US" sz="1800" b="1" dirty="0">
                <a:solidFill>
                  <a:srgbClr val="FF0066"/>
                </a:solidFill>
                <a:latin typeface="Corbel" panose="020B0503020204020204" pitchFamily="34" charset="0"/>
              </a:rPr>
              <a:t>distance from the mean</a:t>
            </a:r>
            <a:r>
              <a:rPr lang="en-US" sz="1800" dirty="0">
                <a:solidFill>
                  <a:schemeClr val="bg2">
                    <a:lumMod val="20000"/>
                    <a:lumOff val="80000"/>
                  </a:schemeClr>
                </a:solidFill>
                <a:latin typeface="Corbel" panose="020B0503020204020204" pitchFamily="34" charset="0"/>
              </a:rPr>
              <a:t>.</a:t>
            </a:r>
            <a:endParaRPr lang="en-US" sz="1800" b="1" dirty="0">
              <a:solidFill>
                <a:schemeClr val="bg2">
                  <a:lumMod val="20000"/>
                  <a:lumOff val="80000"/>
                </a:schemeClr>
              </a:solidFill>
              <a:latin typeface="Corbel" panose="020B0503020204020204" pitchFamily="34" charset="0"/>
            </a:endParaRPr>
          </a:p>
          <a:p>
            <a:pPr>
              <a:buFont typeface="Arial" pitchFamily="34" charset="0"/>
              <a:buChar char="•"/>
            </a:pPr>
            <a:endParaRPr lang="en-US" sz="1800" b="1" dirty="0">
              <a:solidFill>
                <a:schemeClr val="bg2">
                  <a:lumMod val="20000"/>
                  <a:lumOff val="80000"/>
                </a:schemeClr>
              </a:solidFill>
              <a:latin typeface="Corbel" panose="020B0503020204020204" pitchFamily="34" charset="0"/>
            </a:endParaRPr>
          </a:p>
          <a:p>
            <a:pPr>
              <a:buFont typeface="Arial" pitchFamily="34" charset="0"/>
              <a:buChar char="•"/>
            </a:pPr>
            <a:r>
              <a:rPr lang="en-US" sz="1800" b="1" dirty="0">
                <a:solidFill>
                  <a:schemeClr val="bg2">
                    <a:lumMod val="20000"/>
                    <a:lumOff val="80000"/>
                  </a:schemeClr>
                </a:solidFill>
                <a:latin typeface="Corbel" panose="020B0503020204020204" pitchFamily="34" charset="0"/>
              </a:rPr>
              <a:t> Unclassified</a:t>
            </a:r>
          </a:p>
          <a:p>
            <a:pPr>
              <a:buFont typeface="Arial" pitchFamily="34" charset="0"/>
              <a:buChar char="•"/>
            </a:pPr>
            <a:endParaRPr lang="en-US" sz="1800" b="1" dirty="0">
              <a:solidFill>
                <a:schemeClr val="bg2">
                  <a:lumMod val="20000"/>
                  <a:lumOff val="80000"/>
                </a:schemeClr>
              </a:solidFill>
              <a:latin typeface="Corbel" panose="020B0503020204020204" pitchFamily="34" charset="0"/>
            </a:endParaRPr>
          </a:p>
          <a:p>
            <a:pPr>
              <a:buFont typeface="Arial" pitchFamily="34" charset="0"/>
              <a:buChar char="•"/>
            </a:pPr>
            <a:r>
              <a:rPr lang="en-US" sz="1800" b="1" dirty="0">
                <a:solidFill>
                  <a:schemeClr val="bg2">
                    <a:lumMod val="20000"/>
                    <a:lumOff val="80000"/>
                  </a:schemeClr>
                </a:solidFill>
                <a:latin typeface="Corbel" panose="020B0503020204020204" pitchFamily="34" charset="0"/>
              </a:rPr>
              <a:t> Manual</a:t>
            </a:r>
            <a:r>
              <a:rPr lang="en-US" sz="1800" dirty="0">
                <a:solidFill>
                  <a:schemeClr val="bg2">
                    <a:lumMod val="20000"/>
                    <a:lumOff val="80000"/>
                  </a:schemeClr>
                </a:solidFill>
                <a:latin typeface="Corbel" panose="020B0503020204020204" pitchFamily="34" charset="0"/>
              </a:rPr>
              <a:t>: DIY</a:t>
            </a:r>
          </a:p>
          <a:p>
            <a:endParaRPr lang="en-US" sz="1800" i="1" dirty="0">
              <a:solidFill>
                <a:schemeClr val="tx1">
                  <a:lumMod val="65000"/>
                </a:schemeClr>
              </a:solidFill>
              <a:latin typeface="Corbel" panose="020B0503020204020204" pitchFamily="34" charset="0"/>
            </a:endParaRPr>
          </a:p>
          <a:p>
            <a:endParaRPr lang="en-US" sz="1800" i="1" dirty="0">
              <a:solidFill>
                <a:schemeClr val="tx1">
                  <a:lumMod val="65000"/>
                </a:schemeClr>
              </a:solidFill>
              <a:latin typeface="Corbel" panose="020B0503020204020204" pitchFamily="34" charset="0"/>
            </a:endParaRPr>
          </a:p>
          <a:p>
            <a:r>
              <a:rPr lang="en-US" sz="1800" i="1" dirty="0">
                <a:solidFill>
                  <a:schemeClr val="tx1">
                    <a:lumMod val="65000"/>
                  </a:schemeClr>
                </a:solidFill>
                <a:latin typeface="Corbel" panose="020B0503020204020204" pitchFamily="34" charset="0"/>
              </a:rPr>
              <a:t>****mapping absolute values – be careful!</a:t>
            </a:r>
          </a:p>
          <a:p>
            <a:endParaRPr lang="en-US" sz="1800" i="1" dirty="0">
              <a:solidFill>
                <a:schemeClr val="tx1">
                  <a:lumMod val="65000"/>
                </a:schemeClr>
              </a:solidFill>
              <a:latin typeface="Corbel" panose="020B0503020204020204" pitchFamily="34" charset="0"/>
            </a:endParaRPr>
          </a:p>
        </p:txBody>
      </p:sp>
    </p:spTree>
    <p:extLst>
      <p:ext uri="{BB962C8B-B14F-4D97-AF65-F5344CB8AC3E}">
        <p14:creationId xmlns:p14="http://schemas.microsoft.com/office/powerpoint/2010/main" val="64278083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19654" y="1593209"/>
            <a:ext cx="8441909" cy="3416320"/>
          </a:xfrm>
          <a:prstGeom prst="rect">
            <a:avLst/>
          </a:prstGeom>
        </p:spPr>
        <p:txBody>
          <a:bodyPr wrap="square">
            <a:spAutoFit/>
          </a:bodyPr>
          <a:lstStyle/>
          <a:p>
            <a:pPr>
              <a:buFont typeface="Arial" pitchFamily="34" charset="0"/>
              <a:buChar char="•"/>
            </a:pPr>
            <a:r>
              <a:rPr lang="en-US" sz="1800" b="1" dirty="0">
                <a:solidFill>
                  <a:schemeClr val="bg2">
                    <a:lumMod val="20000"/>
                    <a:lumOff val="80000"/>
                  </a:schemeClr>
                </a:solidFill>
              </a:rPr>
              <a:t> </a:t>
            </a:r>
            <a:r>
              <a:rPr lang="en-US" sz="1800" b="1" dirty="0" err="1">
                <a:solidFill>
                  <a:schemeClr val="bg2">
                    <a:lumMod val="20000"/>
                    <a:lumOff val="80000"/>
                  </a:schemeClr>
                </a:solidFill>
              </a:rPr>
              <a:t>Quantiles</a:t>
            </a:r>
            <a:r>
              <a:rPr lang="en-US" sz="1800" dirty="0">
                <a:solidFill>
                  <a:schemeClr val="bg2">
                    <a:lumMod val="20000"/>
                    <a:lumOff val="80000"/>
                  </a:schemeClr>
                </a:solidFill>
              </a:rPr>
              <a:t>: put the same number of observations into each class.  Ignores the range.</a:t>
            </a:r>
          </a:p>
          <a:p>
            <a:pPr>
              <a:buFont typeface="Arial" pitchFamily="34" charset="0"/>
              <a:buChar char="•"/>
            </a:pPr>
            <a:endParaRPr lang="en-US" sz="1800" dirty="0">
              <a:solidFill>
                <a:schemeClr val="bg2">
                  <a:lumMod val="20000"/>
                  <a:lumOff val="80000"/>
                </a:schemeClr>
              </a:solidFill>
            </a:endParaRPr>
          </a:p>
          <a:p>
            <a:pPr>
              <a:buFont typeface="Arial" pitchFamily="34" charset="0"/>
              <a:buChar char="•"/>
            </a:pPr>
            <a:r>
              <a:rPr lang="en-US" sz="1800" dirty="0">
                <a:solidFill>
                  <a:schemeClr val="bg2">
                    <a:lumMod val="20000"/>
                    <a:lumOff val="80000"/>
                  </a:schemeClr>
                </a:solidFill>
              </a:rPr>
              <a:t>Classes are formed by sorting the data values into ascending order and dividing them into 5 equal batches.</a:t>
            </a:r>
          </a:p>
          <a:p>
            <a:pPr>
              <a:buFont typeface="Arial" pitchFamily="34" charset="0"/>
              <a:buChar char="•"/>
            </a:pPr>
            <a:endParaRPr lang="en-US" sz="1800" dirty="0">
              <a:solidFill>
                <a:schemeClr val="bg2">
                  <a:lumMod val="20000"/>
                  <a:lumOff val="80000"/>
                </a:schemeClr>
              </a:solidFill>
            </a:endParaRPr>
          </a:p>
          <a:p>
            <a:pPr>
              <a:buFont typeface="Arial" pitchFamily="34" charset="0"/>
              <a:buChar char="•"/>
            </a:pPr>
            <a:r>
              <a:rPr lang="en-US" sz="1800" dirty="0">
                <a:solidFill>
                  <a:schemeClr val="bg2">
                    <a:lumMod val="20000"/>
                    <a:lumOff val="80000"/>
                  </a:schemeClr>
                </a:solidFill>
              </a:rPr>
              <a:t>Will never have empty classes.</a:t>
            </a:r>
          </a:p>
          <a:p>
            <a:pPr>
              <a:buFont typeface="Arial" pitchFamily="34" charset="0"/>
              <a:buChar char="•"/>
            </a:pPr>
            <a:endParaRPr lang="en-US" sz="1800" dirty="0">
              <a:solidFill>
                <a:schemeClr val="bg2">
                  <a:lumMod val="20000"/>
                  <a:lumOff val="80000"/>
                </a:schemeClr>
              </a:solidFill>
            </a:endParaRPr>
          </a:p>
          <a:p>
            <a:pPr>
              <a:buFont typeface="Arial" pitchFamily="34" charset="0"/>
              <a:buChar char="•"/>
            </a:pPr>
            <a:r>
              <a:rPr lang="en-US" sz="1800" dirty="0">
                <a:solidFill>
                  <a:schemeClr val="bg2">
                    <a:lumMod val="20000"/>
                    <a:lumOff val="80000"/>
                  </a:schemeClr>
                </a:solidFill>
              </a:rPr>
              <a:t>But, it might look great but can often</a:t>
            </a:r>
          </a:p>
          <a:p>
            <a:r>
              <a:rPr lang="en-US" sz="1800" dirty="0">
                <a:solidFill>
                  <a:schemeClr val="bg2">
                    <a:lumMod val="20000"/>
                    <a:lumOff val="80000"/>
                  </a:schemeClr>
                </a:solidFill>
              </a:rPr>
              <a:t> place similar values in different </a:t>
            </a:r>
          </a:p>
          <a:p>
            <a:r>
              <a:rPr lang="en-US" sz="1800" dirty="0">
                <a:solidFill>
                  <a:schemeClr val="bg2">
                    <a:lumMod val="20000"/>
                    <a:lumOff val="80000"/>
                  </a:schemeClr>
                </a:solidFill>
              </a:rPr>
              <a:t>classes or different values in the same</a:t>
            </a:r>
          </a:p>
          <a:p>
            <a:r>
              <a:rPr lang="en-US" sz="1800" dirty="0">
                <a:solidFill>
                  <a:schemeClr val="bg2">
                    <a:lumMod val="20000"/>
                    <a:lumOff val="80000"/>
                  </a:schemeClr>
                </a:solidFill>
              </a:rPr>
              <a:t> class. Bad if data is skewed.</a:t>
            </a:r>
          </a:p>
          <a:p>
            <a:pPr>
              <a:buFont typeface="Arial" pitchFamily="34" charset="0"/>
              <a:buChar char="•"/>
            </a:pPr>
            <a:endParaRPr lang="en-US" sz="1800" dirty="0">
              <a:solidFill>
                <a:schemeClr val="bg2">
                  <a:lumMod val="20000"/>
                  <a:lumOff val="80000"/>
                </a:schemeClr>
              </a:solidFill>
            </a:endParaRPr>
          </a:p>
        </p:txBody>
      </p:sp>
      <p:pic>
        <p:nvPicPr>
          <p:cNvPr id="28674" name="Picture 2"/>
          <p:cNvPicPr>
            <a:picLocks noChangeAspect="1" noChangeArrowheads="1"/>
          </p:cNvPicPr>
          <p:nvPr/>
        </p:nvPicPr>
        <p:blipFill>
          <a:blip r:embed="rId2"/>
          <a:srcRect/>
          <a:stretch>
            <a:fillRect/>
          </a:stretch>
        </p:blipFill>
        <p:spPr bwMode="auto">
          <a:xfrm>
            <a:off x="4267200" y="2971800"/>
            <a:ext cx="5017600" cy="3349126"/>
          </a:xfrm>
          <a:prstGeom prst="rect">
            <a:avLst/>
          </a:prstGeom>
          <a:noFill/>
          <a:ln w="9525">
            <a:noFill/>
            <a:miter lim="800000"/>
            <a:headEnd/>
            <a:tailEnd/>
          </a:ln>
          <a:effectLst/>
        </p:spPr>
      </p:pic>
      <p:sp>
        <p:nvSpPr>
          <p:cNvPr id="5" name="Rectangle 4"/>
          <p:cNvSpPr/>
          <p:nvPr/>
        </p:nvSpPr>
        <p:spPr>
          <a:xfrm>
            <a:off x="1" y="278667"/>
            <a:ext cx="7359269" cy="731520"/>
          </a:xfrm>
          <a:prstGeom prst="rect">
            <a:avLst/>
          </a:prstGeom>
          <a:solidFill>
            <a:schemeClr val="bg1">
              <a:lumMod val="75000"/>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FF0066"/>
                </a:solidFill>
              </a:rPr>
              <a:t>data classification</a:t>
            </a:r>
          </a:p>
        </p:txBody>
      </p:sp>
    </p:spTree>
    <p:extLst>
      <p:ext uri="{BB962C8B-B14F-4D97-AF65-F5344CB8AC3E}">
        <p14:creationId xmlns:p14="http://schemas.microsoft.com/office/powerpoint/2010/main" val="38591627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2"/>
          <p:cNvSpPr txBox="1">
            <a:spLocks/>
          </p:cNvSpPr>
          <p:nvPr/>
        </p:nvSpPr>
        <p:spPr>
          <a:xfrm>
            <a:off x="228600" y="795215"/>
            <a:ext cx="7315200" cy="500185"/>
          </a:xfrm>
          <a:prstGeom prst="rect">
            <a:avLst/>
          </a:prstGeom>
        </p:spPr>
        <p:txBody>
          <a:bodyPr>
            <a:noAutofit/>
          </a:bodyPr>
          <a:lstStyle>
            <a:lvl1pPr marL="182886" indent="-182886" algn="l" defTabSz="731543" rtl="0" eaLnBrk="1" latinLnBrk="0" hangingPunct="1">
              <a:lnSpc>
                <a:spcPct val="90000"/>
              </a:lnSpc>
              <a:spcBef>
                <a:spcPts val="800"/>
              </a:spcBef>
              <a:buFont typeface="Arial" panose="020B0604020202020204" pitchFamily="34" charset="0"/>
              <a:buChar char="•"/>
              <a:defRPr sz="256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1pPr>
            <a:lvl2pPr marL="548657" indent="-182886" algn="l" defTabSz="731543" rtl="0" eaLnBrk="1" latinLnBrk="0" hangingPunct="1">
              <a:lnSpc>
                <a:spcPct val="90000"/>
              </a:lnSpc>
              <a:spcBef>
                <a:spcPts val="400"/>
              </a:spcBef>
              <a:buFont typeface="Arial" panose="020B0604020202020204" pitchFamily="34" charset="0"/>
              <a:buChar char="•"/>
              <a:defRPr sz="213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914429" indent="-182886" algn="l" defTabSz="731543" rtl="0" eaLnBrk="1" latinLnBrk="0" hangingPunct="1">
              <a:lnSpc>
                <a:spcPct val="90000"/>
              </a:lnSpc>
              <a:spcBef>
                <a:spcPts val="400"/>
              </a:spcBef>
              <a:buFont typeface="Arial" panose="020B0604020202020204" pitchFamily="34" charset="0"/>
              <a:buChar char="•"/>
              <a:defRPr sz="1707"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80200"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645971"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011743"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14"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86"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57"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a:lstStyle>
          <a:p>
            <a:pPr marL="0" indent="0">
              <a:buNone/>
            </a:pPr>
            <a:r>
              <a:rPr lang="en-US" sz="3282" dirty="0" smtClean="0">
                <a:solidFill>
                  <a:srgbClr val="527D98"/>
                </a:solidFill>
              </a:rPr>
              <a:t>GIS and </a:t>
            </a:r>
            <a:r>
              <a:rPr lang="en-US" sz="3282" dirty="0" err="1" smtClean="0">
                <a:solidFill>
                  <a:srgbClr val="527D98"/>
                </a:solidFill>
              </a:rPr>
              <a:t>Webmapping</a:t>
            </a:r>
            <a:endParaRPr lang="en-US" sz="3282" dirty="0">
              <a:solidFill>
                <a:srgbClr val="527D98"/>
              </a:solidFill>
            </a:endParaRPr>
          </a:p>
        </p:txBody>
      </p:sp>
      <p:sp>
        <p:nvSpPr>
          <p:cNvPr id="16" name="Title 1"/>
          <p:cNvSpPr txBox="1">
            <a:spLocks/>
          </p:cNvSpPr>
          <p:nvPr/>
        </p:nvSpPr>
        <p:spPr>
          <a:xfrm>
            <a:off x="609600" y="1676400"/>
            <a:ext cx="4267200" cy="3631097"/>
          </a:xfrm>
          <a:prstGeom prst="rect">
            <a:avLst/>
          </a:prstGeom>
        </p:spPr>
        <p:txBody>
          <a:bodyPr>
            <a:noAutofit/>
          </a:bodyPr>
          <a:lstStyle>
            <a:lvl1pPr algn="l" defTabSz="731543" rtl="0" eaLnBrk="1" latinLnBrk="0" hangingPunct="1">
              <a:lnSpc>
                <a:spcPct val="90000"/>
              </a:lnSpc>
              <a:spcBef>
                <a:spcPct val="0"/>
              </a:spcBef>
              <a:buNone/>
              <a:defRPr sz="4693" b="0" kern="1200">
                <a:gradFill flip="none" rotWithShape="1">
                  <a:gsLst>
                    <a:gs pos="28000">
                      <a:schemeClr val="tx1">
                        <a:lumMod val="93000"/>
                      </a:schemeClr>
                    </a:gs>
                    <a:gs pos="0">
                      <a:schemeClr val="bg1">
                        <a:lumMod val="13000"/>
                        <a:lumOff val="87000"/>
                      </a:schemeClr>
                    </a:gs>
                    <a:gs pos="100000">
                      <a:schemeClr val="tx2">
                        <a:lumMod val="0"/>
                        <a:lumOff val="100000"/>
                      </a:schemeClr>
                    </a:gs>
                  </a:gsLst>
                  <a:lin ang="4800000" scaled="0"/>
                  <a:tileRect/>
                </a:gradFill>
                <a:latin typeface="+mj-lt"/>
                <a:ea typeface="+mj-ea"/>
                <a:cs typeface="+mj-cs"/>
              </a:defRPr>
            </a:lvl1pPr>
          </a:lstStyle>
          <a:p>
            <a:r>
              <a:rPr lang="en-US" sz="2800" dirty="0" smtClean="0">
                <a:solidFill>
                  <a:srgbClr val="DBD1CD"/>
                </a:solidFill>
              </a:rPr>
              <a:t>What is GIS?</a:t>
            </a:r>
          </a:p>
          <a:p>
            <a:r>
              <a:rPr lang="en-US" sz="2800" dirty="0" smtClean="0">
                <a:solidFill>
                  <a:srgbClr val="DBD1CD"/>
                </a:solidFill>
              </a:rPr>
              <a:t>GIS versus web mapping</a:t>
            </a:r>
            <a:endParaRPr lang="en-US" sz="2800" dirty="0">
              <a:solidFill>
                <a:srgbClr val="DBD1CD"/>
              </a:solidFill>
            </a:endParaRPr>
          </a:p>
        </p:txBody>
      </p:sp>
      <p:pic>
        <p:nvPicPr>
          <p:cNvPr id="1144" name="Picture 1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562100"/>
            <a:ext cx="228600" cy="148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8485246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78340" y="1123605"/>
            <a:ext cx="8441909" cy="6463308"/>
          </a:xfrm>
          <a:prstGeom prst="rect">
            <a:avLst/>
          </a:prstGeom>
        </p:spPr>
        <p:txBody>
          <a:bodyPr wrap="square">
            <a:spAutoFit/>
          </a:bodyPr>
          <a:lstStyle/>
          <a:p>
            <a:pPr>
              <a:buFont typeface="Arial" pitchFamily="34" charset="0"/>
              <a:buChar char="•"/>
            </a:pPr>
            <a:endParaRPr lang="en-US" sz="1800" dirty="0">
              <a:solidFill>
                <a:schemeClr val="bg2">
                  <a:lumMod val="20000"/>
                  <a:lumOff val="80000"/>
                </a:schemeClr>
              </a:solidFill>
            </a:endParaRPr>
          </a:p>
          <a:p>
            <a:pPr>
              <a:buFont typeface="Arial" pitchFamily="34" charset="0"/>
              <a:buChar char="•"/>
            </a:pPr>
            <a:r>
              <a:rPr lang="en-US" sz="1800" b="1" dirty="0">
                <a:solidFill>
                  <a:schemeClr val="bg2">
                    <a:lumMod val="20000"/>
                    <a:lumOff val="80000"/>
                  </a:schemeClr>
                </a:solidFill>
              </a:rPr>
              <a:t> Equal-Interval</a:t>
            </a:r>
            <a:r>
              <a:rPr lang="en-US" sz="1800" dirty="0">
                <a:solidFill>
                  <a:schemeClr val="bg2">
                    <a:lumMod val="20000"/>
                    <a:lumOff val="80000"/>
                  </a:schemeClr>
                </a:solidFill>
              </a:rPr>
              <a:t>: divides the range into an equal number of classes.  Ignores the number of observations in each class. </a:t>
            </a:r>
          </a:p>
          <a:p>
            <a:pPr>
              <a:buFont typeface="Arial" pitchFamily="34" charset="0"/>
              <a:buChar char="•"/>
            </a:pPr>
            <a:endParaRPr lang="en-US" sz="1800" dirty="0">
              <a:solidFill>
                <a:schemeClr val="bg2">
                  <a:lumMod val="20000"/>
                  <a:lumOff val="80000"/>
                </a:schemeClr>
              </a:solidFill>
            </a:endParaRPr>
          </a:p>
          <a:p>
            <a:pPr>
              <a:buFont typeface="Arial" pitchFamily="34" charset="0"/>
              <a:buChar char="•"/>
            </a:pPr>
            <a:r>
              <a:rPr lang="en-US" sz="1800" dirty="0">
                <a:solidFill>
                  <a:schemeClr val="bg2">
                    <a:lumMod val="20000"/>
                    <a:lumOff val="80000"/>
                  </a:schemeClr>
                </a:solidFill>
              </a:rPr>
              <a:t>Example: </a:t>
            </a:r>
          </a:p>
          <a:p>
            <a:r>
              <a:rPr lang="en-US" sz="1800" dirty="0">
                <a:solidFill>
                  <a:schemeClr val="bg2">
                    <a:lumMod val="20000"/>
                    <a:lumOff val="80000"/>
                  </a:schemeClr>
                </a:solidFill>
              </a:rPr>
              <a:t>1-20</a:t>
            </a:r>
          </a:p>
          <a:p>
            <a:r>
              <a:rPr lang="en-US" sz="1800" dirty="0">
                <a:solidFill>
                  <a:schemeClr val="bg2">
                    <a:lumMod val="20000"/>
                    <a:lumOff val="80000"/>
                  </a:schemeClr>
                </a:solidFill>
              </a:rPr>
              <a:t>21-40</a:t>
            </a:r>
          </a:p>
          <a:p>
            <a:r>
              <a:rPr lang="en-US" sz="1800" dirty="0">
                <a:solidFill>
                  <a:schemeClr val="bg2">
                    <a:lumMod val="20000"/>
                    <a:lumOff val="80000"/>
                  </a:schemeClr>
                </a:solidFill>
              </a:rPr>
              <a:t>41-60</a:t>
            </a:r>
          </a:p>
          <a:p>
            <a:r>
              <a:rPr lang="en-US" sz="1800" dirty="0">
                <a:solidFill>
                  <a:schemeClr val="bg2">
                    <a:lumMod val="20000"/>
                    <a:lumOff val="80000"/>
                  </a:schemeClr>
                </a:solidFill>
              </a:rPr>
              <a:t>61-80</a:t>
            </a:r>
          </a:p>
          <a:p>
            <a:r>
              <a:rPr lang="en-US" sz="1800" dirty="0">
                <a:solidFill>
                  <a:schemeClr val="bg2">
                    <a:lumMod val="20000"/>
                    <a:lumOff val="80000"/>
                  </a:schemeClr>
                </a:solidFill>
              </a:rPr>
              <a:t>81-100</a:t>
            </a:r>
          </a:p>
          <a:p>
            <a:endParaRPr lang="en-US" sz="1800" dirty="0">
              <a:solidFill>
                <a:schemeClr val="bg2">
                  <a:lumMod val="20000"/>
                  <a:lumOff val="80000"/>
                </a:schemeClr>
              </a:solidFill>
            </a:endParaRPr>
          </a:p>
          <a:p>
            <a:endParaRPr lang="en-US" sz="1800" dirty="0" smtClean="0">
              <a:solidFill>
                <a:schemeClr val="bg2">
                  <a:lumMod val="20000"/>
                  <a:lumOff val="80000"/>
                </a:schemeClr>
              </a:solidFill>
            </a:endParaRPr>
          </a:p>
          <a:p>
            <a:endParaRPr lang="en-US" sz="1800" dirty="0">
              <a:solidFill>
                <a:schemeClr val="bg2">
                  <a:lumMod val="20000"/>
                  <a:lumOff val="80000"/>
                </a:schemeClr>
              </a:solidFill>
            </a:endParaRPr>
          </a:p>
          <a:p>
            <a:endParaRPr lang="en-US" sz="1800" dirty="0">
              <a:solidFill>
                <a:schemeClr val="bg2">
                  <a:lumMod val="20000"/>
                  <a:lumOff val="80000"/>
                </a:schemeClr>
              </a:solidFill>
            </a:endParaRPr>
          </a:p>
          <a:p>
            <a:endParaRPr lang="en-US" sz="1800" dirty="0">
              <a:solidFill>
                <a:schemeClr val="bg2">
                  <a:lumMod val="20000"/>
                  <a:lumOff val="80000"/>
                </a:schemeClr>
              </a:solidFill>
            </a:endParaRPr>
          </a:p>
          <a:p>
            <a:endParaRPr lang="en-US" sz="1800" dirty="0">
              <a:solidFill>
                <a:schemeClr val="bg2">
                  <a:lumMod val="20000"/>
                  <a:lumOff val="80000"/>
                </a:schemeClr>
              </a:solidFill>
            </a:endParaRPr>
          </a:p>
          <a:p>
            <a:endParaRPr lang="en-US" sz="1800" dirty="0">
              <a:solidFill>
                <a:schemeClr val="bg2">
                  <a:lumMod val="20000"/>
                  <a:lumOff val="80000"/>
                </a:schemeClr>
              </a:solidFill>
            </a:endParaRPr>
          </a:p>
          <a:p>
            <a:pPr marL="304810" indent="-304810">
              <a:buFont typeface="Arial" pitchFamily="34" charset="0"/>
              <a:buChar char="•"/>
            </a:pPr>
            <a:r>
              <a:rPr lang="en-US" sz="1800" dirty="0">
                <a:solidFill>
                  <a:schemeClr val="bg2">
                    <a:lumMod val="20000"/>
                    <a:lumOff val="80000"/>
                  </a:schemeClr>
                </a:solidFill>
              </a:rPr>
              <a:t>Very straightforward for the viewer.</a:t>
            </a:r>
          </a:p>
          <a:p>
            <a:pPr marL="304810" indent="-304810">
              <a:buFont typeface="Arial" pitchFamily="34" charset="0"/>
              <a:buChar char="•"/>
            </a:pPr>
            <a:r>
              <a:rPr lang="en-US" sz="1800" dirty="0">
                <a:solidFill>
                  <a:schemeClr val="bg2">
                    <a:lumMod val="20000"/>
                    <a:lumOff val="80000"/>
                  </a:schemeClr>
                </a:solidFill>
              </a:rPr>
              <a:t>Useful if the data values are evenly spread throughout the range.</a:t>
            </a:r>
          </a:p>
          <a:p>
            <a:pPr marL="304810" indent="-304810">
              <a:buFont typeface="Arial" pitchFamily="34" charset="0"/>
              <a:buChar char="•"/>
            </a:pPr>
            <a:r>
              <a:rPr lang="en-US" sz="1800" dirty="0">
                <a:solidFill>
                  <a:schemeClr val="bg2">
                    <a:lumMod val="20000"/>
                    <a:lumOff val="80000"/>
                  </a:schemeClr>
                </a:solidFill>
              </a:rPr>
              <a:t>If data is skewed, some of the classes will contain most of the data and any spatial patterns are lost.</a:t>
            </a:r>
          </a:p>
          <a:p>
            <a:pPr>
              <a:buFont typeface="Arial" pitchFamily="34" charset="0"/>
              <a:buChar char="•"/>
            </a:pPr>
            <a:endParaRPr lang="en-US" sz="1800" dirty="0">
              <a:solidFill>
                <a:schemeClr val="bg2">
                  <a:lumMod val="20000"/>
                  <a:lumOff val="80000"/>
                </a:schemeClr>
              </a:solidFill>
            </a:endParaRPr>
          </a:p>
          <a:p>
            <a:endParaRPr lang="en-US" sz="1800" dirty="0">
              <a:solidFill>
                <a:schemeClr val="bg2">
                  <a:lumMod val="20000"/>
                  <a:lumOff val="80000"/>
                </a:schemeClr>
              </a:solidFill>
            </a:endParaRPr>
          </a:p>
        </p:txBody>
      </p:sp>
      <p:pic>
        <p:nvPicPr>
          <p:cNvPr id="27650" name="Picture 2"/>
          <p:cNvPicPr>
            <a:picLocks noChangeAspect="1" noChangeArrowheads="1"/>
          </p:cNvPicPr>
          <p:nvPr/>
        </p:nvPicPr>
        <p:blipFill>
          <a:blip r:embed="rId2"/>
          <a:srcRect/>
          <a:stretch>
            <a:fillRect/>
          </a:stretch>
        </p:blipFill>
        <p:spPr bwMode="auto">
          <a:xfrm>
            <a:off x="3733800" y="1855125"/>
            <a:ext cx="5511340" cy="3733082"/>
          </a:xfrm>
          <a:prstGeom prst="rect">
            <a:avLst/>
          </a:prstGeom>
          <a:noFill/>
          <a:ln w="9525">
            <a:noFill/>
            <a:miter lim="800000"/>
            <a:headEnd/>
            <a:tailEnd/>
          </a:ln>
          <a:effectLst/>
        </p:spPr>
      </p:pic>
      <p:sp>
        <p:nvSpPr>
          <p:cNvPr id="5" name="Rectangle 4"/>
          <p:cNvSpPr/>
          <p:nvPr/>
        </p:nvSpPr>
        <p:spPr>
          <a:xfrm>
            <a:off x="1" y="278667"/>
            <a:ext cx="7359269" cy="731520"/>
          </a:xfrm>
          <a:prstGeom prst="rect">
            <a:avLst/>
          </a:prstGeom>
          <a:solidFill>
            <a:schemeClr val="bg1">
              <a:lumMod val="75000"/>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FF0066"/>
                </a:solidFill>
              </a:rPr>
              <a:t>data classification</a:t>
            </a:r>
          </a:p>
        </p:txBody>
      </p:sp>
    </p:spTree>
    <p:extLst>
      <p:ext uri="{BB962C8B-B14F-4D97-AF65-F5344CB8AC3E}">
        <p14:creationId xmlns:p14="http://schemas.microsoft.com/office/powerpoint/2010/main" val="262421838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78340" y="1351214"/>
            <a:ext cx="8441909" cy="2862322"/>
          </a:xfrm>
          <a:prstGeom prst="rect">
            <a:avLst/>
          </a:prstGeom>
        </p:spPr>
        <p:txBody>
          <a:bodyPr wrap="square">
            <a:spAutoFit/>
          </a:bodyPr>
          <a:lstStyle/>
          <a:p>
            <a:pPr>
              <a:buFont typeface="Arial" pitchFamily="34" charset="0"/>
              <a:buChar char="•"/>
            </a:pPr>
            <a:endParaRPr lang="en-US" sz="1800" dirty="0">
              <a:solidFill>
                <a:schemeClr val="bg2">
                  <a:lumMod val="20000"/>
                  <a:lumOff val="80000"/>
                </a:schemeClr>
              </a:solidFill>
            </a:endParaRPr>
          </a:p>
          <a:p>
            <a:pPr>
              <a:buFont typeface="Arial" pitchFamily="34" charset="0"/>
              <a:buChar char="•"/>
            </a:pPr>
            <a:r>
              <a:rPr lang="en-US" sz="1800" b="1" dirty="0">
                <a:solidFill>
                  <a:schemeClr val="bg2">
                    <a:lumMod val="20000"/>
                    <a:lumOff val="80000"/>
                  </a:schemeClr>
                </a:solidFill>
              </a:rPr>
              <a:t> Natural-Breaks</a:t>
            </a:r>
            <a:r>
              <a:rPr lang="en-US" sz="1800" dirty="0">
                <a:solidFill>
                  <a:schemeClr val="bg2">
                    <a:lumMod val="20000"/>
                    <a:lumOff val="80000"/>
                  </a:schemeClr>
                </a:solidFill>
              </a:rPr>
              <a:t>: maximizes the inter-group variance while minimizing the intra-group variance.  Like things are clumped together.   </a:t>
            </a:r>
          </a:p>
          <a:p>
            <a:pPr>
              <a:buFont typeface="Arial" pitchFamily="34" charset="0"/>
              <a:buChar char="•"/>
            </a:pPr>
            <a:endParaRPr lang="en-US" sz="1800" dirty="0">
              <a:solidFill>
                <a:schemeClr val="bg2">
                  <a:lumMod val="20000"/>
                  <a:lumOff val="80000"/>
                </a:schemeClr>
              </a:solidFill>
            </a:endParaRPr>
          </a:p>
          <a:p>
            <a:pPr>
              <a:buFont typeface="Arial" pitchFamily="34" charset="0"/>
              <a:buChar char="•"/>
            </a:pPr>
            <a:r>
              <a:rPr lang="en-US" sz="1800" dirty="0">
                <a:solidFill>
                  <a:schemeClr val="bg2">
                    <a:lumMod val="20000"/>
                    <a:lumOff val="80000"/>
                  </a:schemeClr>
                </a:solidFill>
              </a:rPr>
              <a:t>Is appropriate for most data because it uses a statistical formula to find breaks that are inherent in the data.</a:t>
            </a:r>
          </a:p>
          <a:p>
            <a:pPr>
              <a:buFont typeface="Arial" pitchFamily="34" charset="0"/>
              <a:buChar char="•"/>
            </a:pPr>
            <a:endParaRPr lang="en-US" sz="1800" dirty="0">
              <a:solidFill>
                <a:schemeClr val="bg2">
                  <a:lumMod val="20000"/>
                  <a:lumOff val="80000"/>
                </a:schemeClr>
              </a:solidFill>
            </a:endParaRPr>
          </a:p>
          <a:p>
            <a:pPr>
              <a:buFont typeface="Arial" pitchFamily="34" charset="0"/>
              <a:buChar char="•"/>
            </a:pPr>
            <a:r>
              <a:rPr lang="en-US" sz="1800" dirty="0">
                <a:solidFill>
                  <a:schemeClr val="bg2">
                    <a:lumMod val="20000"/>
                    <a:lumOff val="80000"/>
                  </a:schemeClr>
                </a:solidFill>
              </a:rPr>
              <a:t>Good for skewed data.</a:t>
            </a:r>
          </a:p>
          <a:p>
            <a:pPr>
              <a:buFont typeface="Arial" pitchFamily="34" charset="0"/>
              <a:buChar char="•"/>
            </a:pPr>
            <a:endParaRPr lang="en-US" sz="1800" b="1" dirty="0">
              <a:solidFill>
                <a:schemeClr val="bg2">
                  <a:lumMod val="20000"/>
                  <a:lumOff val="80000"/>
                </a:schemeClr>
              </a:solidFill>
            </a:endParaRPr>
          </a:p>
          <a:p>
            <a:pPr>
              <a:buFont typeface="Arial" pitchFamily="34" charset="0"/>
              <a:buChar char="•"/>
            </a:pPr>
            <a:endParaRPr lang="en-US" sz="1800" b="1" dirty="0">
              <a:solidFill>
                <a:schemeClr val="bg2">
                  <a:lumMod val="20000"/>
                  <a:lumOff val="80000"/>
                </a:schemeClr>
              </a:solidFill>
            </a:endParaRPr>
          </a:p>
        </p:txBody>
      </p:sp>
      <p:pic>
        <p:nvPicPr>
          <p:cNvPr id="29698" name="Picture 2"/>
          <p:cNvPicPr>
            <a:picLocks noChangeAspect="1" noChangeArrowheads="1"/>
          </p:cNvPicPr>
          <p:nvPr/>
        </p:nvPicPr>
        <p:blipFill>
          <a:blip r:embed="rId2"/>
          <a:srcRect/>
          <a:stretch>
            <a:fillRect/>
          </a:stretch>
        </p:blipFill>
        <p:spPr bwMode="auto">
          <a:xfrm>
            <a:off x="3654235" y="2895600"/>
            <a:ext cx="5275303" cy="4008589"/>
          </a:xfrm>
          <a:prstGeom prst="rect">
            <a:avLst/>
          </a:prstGeom>
          <a:noFill/>
          <a:ln w="9525">
            <a:noFill/>
            <a:miter lim="800000"/>
            <a:headEnd/>
            <a:tailEnd/>
          </a:ln>
          <a:effectLst/>
        </p:spPr>
      </p:pic>
      <p:sp>
        <p:nvSpPr>
          <p:cNvPr id="5" name="Rectangle 4"/>
          <p:cNvSpPr/>
          <p:nvPr/>
        </p:nvSpPr>
        <p:spPr>
          <a:xfrm>
            <a:off x="1" y="278667"/>
            <a:ext cx="7359269" cy="731520"/>
          </a:xfrm>
          <a:prstGeom prst="rect">
            <a:avLst/>
          </a:prstGeom>
          <a:solidFill>
            <a:schemeClr val="bg1">
              <a:lumMod val="75000"/>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FF0066"/>
                </a:solidFill>
              </a:rPr>
              <a:t>data classification</a:t>
            </a:r>
          </a:p>
        </p:txBody>
      </p:sp>
    </p:spTree>
    <p:extLst>
      <p:ext uri="{BB962C8B-B14F-4D97-AF65-F5344CB8AC3E}">
        <p14:creationId xmlns:p14="http://schemas.microsoft.com/office/powerpoint/2010/main" val="379169926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2321" y="1564703"/>
            <a:ext cx="8441909" cy="2862322"/>
          </a:xfrm>
          <a:prstGeom prst="rect">
            <a:avLst/>
          </a:prstGeom>
        </p:spPr>
        <p:txBody>
          <a:bodyPr wrap="square">
            <a:spAutoFit/>
          </a:bodyPr>
          <a:lstStyle/>
          <a:p>
            <a:r>
              <a:rPr lang="en-US" sz="1800" b="1" dirty="0"/>
              <a:t>Standard Deviation: </a:t>
            </a:r>
            <a:r>
              <a:rPr lang="en-US" sz="1800" dirty="0">
                <a:solidFill>
                  <a:schemeClr val="bg2">
                    <a:lumMod val="20000"/>
                    <a:lumOff val="80000"/>
                  </a:schemeClr>
                </a:solidFill>
              </a:rPr>
              <a:t>groups data in classes based on the mean and distance from the mean.</a:t>
            </a:r>
          </a:p>
          <a:p>
            <a:pPr>
              <a:buFont typeface="Arial" pitchFamily="34" charset="0"/>
              <a:buChar char="•"/>
            </a:pPr>
            <a:endParaRPr lang="en-US" sz="1800" dirty="0">
              <a:solidFill>
                <a:schemeClr val="bg2">
                  <a:lumMod val="20000"/>
                  <a:lumOff val="80000"/>
                </a:schemeClr>
              </a:solidFill>
            </a:endParaRPr>
          </a:p>
          <a:p>
            <a:pPr>
              <a:buFont typeface="Arial" pitchFamily="34" charset="0"/>
              <a:buChar char="•"/>
            </a:pPr>
            <a:r>
              <a:rPr lang="en-US" sz="1800" dirty="0">
                <a:solidFill>
                  <a:schemeClr val="bg2">
                    <a:lumMod val="20000"/>
                    <a:lumOff val="80000"/>
                  </a:schemeClr>
                </a:solidFill>
              </a:rPr>
              <a:t>Each class represents one (or a half) standard deviation above of below the mean.</a:t>
            </a:r>
          </a:p>
          <a:p>
            <a:pPr>
              <a:buFont typeface="Arial" pitchFamily="34" charset="0"/>
              <a:buChar char="•"/>
            </a:pPr>
            <a:endParaRPr lang="en-US" sz="1800" dirty="0">
              <a:solidFill>
                <a:schemeClr val="bg2">
                  <a:lumMod val="20000"/>
                  <a:lumOff val="80000"/>
                </a:schemeClr>
              </a:solidFill>
            </a:endParaRPr>
          </a:p>
          <a:p>
            <a:pPr>
              <a:buFont typeface="Arial" pitchFamily="34" charset="0"/>
              <a:buChar char="•"/>
            </a:pPr>
            <a:r>
              <a:rPr lang="en-US" sz="1800" dirty="0">
                <a:solidFill>
                  <a:schemeClr val="bg2">
                    <a:lumMod val="20000"/>
                    <a:lumOff val="80000"/>
                  </a:schemeClr>
                </a:solidFill>
              </a:rPr>
              <a:t>Useful for longitudinal studies.</a:t>
            </a:r>
          </a:p>
          <a:p>
            <a:pPr>
              <a:buFont typeface="Arial" pitchFamily="34" charset="0"/>
              <a:buChar char="•"/>
            </a:pPr>
            <a:endParaRPr lang="en-US" sz="1800" dirty="0">
              <a:solidFill>
                <a:schemeClr val="bg2">
                  <a:lumMod val="20000"/>
                  <a:lumOff val="80000"/>
                </a:schemeClr>
              </a:solidFill>
            </a:endParaRPr>
          </a:p>
          <a:p>
            <a:pPr>
              <a:buFont typeface="Arial" pitchFamily="34" charset="0"/>
              <a:buChar char="•"/>
            </a:pPr>
            <a:r>
              <a:rPr lang="en-US" sz="1800" dirty="0">
                <a:solidFill>
                  <a:schemeClr val="bg2">
                    <a:lumMod val="20000"/>
                    <a:lumOff val="80000"/>
                  </a:schemeClr>
                </a:solidFill>
              </a:rPr>
              <a:t>Useful when comparing data of </a:t>
            </a:r>
          </a:p>
          <a:p>
            <a:r>
              <a:rPr lang="en-US" sz="1800" dirty="0">
                <a:solidFill>
                  <a:schemeClr val="bg2">
                    <a:lumMod val="20000"/>
                    <a:lumOff val="80000"/>
                  </a:schemeClr>
                </a:solidFill>
              </a:rPr>
              <a:t>different topics (or if the data </a:t>
            </a:r>
          </a:p>
          <a:p>
            <a:r>
              <a:rPr lang="en-US" sz="1800" dirty="0">
                <a:solidFill>
                  <a:schemeClr val="bg2">
                    <a:lumMod val="20000"/>
                    <a:lumOff val="80000"/>
                  </a:schemeClr>
                </a:solidFill>
              </a:rPr>
              <a:t>varies wildly in the means).</a:t>
            </a:r>
          </a:p>
        </p:txBody>
      </p:sp>
      <p:pic>
        <p:nvPicPr>
          <p:cNvPr id="30722" name="Picture 2"/>
          <p:cNvPicPr>
            <a:picLocks noChangeAspect="1" noChangeArrowheads="1"/>
          </p:cNvPicPr>
          <p:nvPr/>
        </p:nvPicPr>
        <p:blipFill>
          <a:blip r:embed="rId2"/>
          <a:srcRect/>
          <a:stretch>
            <a:fillRect/>
          </a:stretch>
        </p:blipFill>
        <p:spPr bwMode="auto">
          <a:xfrm>
            <a:off x="4038600" y="2957764"/>
            <a:ext cx="5248213" cy="3623766"/>
          </a:xfrm>
          <a:prstGeom prst="rect">
            <a:avLst/>
          </a:prstGeom>
          <a:noFill/>
          <a:ln w="9525">
            <a:noFill/>
            <a:miter lim="800000"/>
            <a:headEnd/>
            <a:tailEnd/>
          </a:ln>
          <a:effectLst/>
        </p:spPr>
      </p:pic>
      <p:sp>
        <p:nvSpPr>
          <p:cNvPr id="5" name="Rectangle 4"/>
          <p:cNvSpPr/>
          <p:nvPr/>
        </p:nvSpPr>
        <p:spPr>
          <a:xfrm>
            <a:off x="1" y="278667"/>
            <a:ext cx="7359269" cy="731520"/>
          </a:xfrm>
          <a:prstGeom prst="rect">
            <a:avLst/>
          </a:prstGeom>
          <a:solidFill>
            <a:schemeClr val="bg1">
              <a:lumMod val="75000"/>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FF0066"/>
                </a:solidFill>
              </a:rPr>
              <a:t>data classification</a:t>
            </a:r>
          </a:p>
        </p:txBody>
      </p:sp>
    </p:spTree>
    <p:extLst>
      <p:ext uri="{BB962C8B-B14F-4D97-AF65-F5344CB8AC3E}">
        <p14:creationId xmlns:p14="http://schemas.microsoft.com/office/powerpoint/2010/main" val="248354664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p:cNvPicPr>
            <a:picLocks noChangeAspect="1" noChangeArrowheads="1"/>
          </p:cNvPicPr>
          <p:nvPr/>
        </p:nvPicPr>
        <p:blipFill rotWithShape="1">
          <a:blip r:embed="rId2"/>
          <a:srcRect l="3557"/>
          <a:stretch/>
        </p:blipFill>
        <p:spPr bwMode="auto">
          <a:xfrm>
            <a:off x="0" y="731520"/>
            <a:ext cx="7966297" cy="6516286"/>
          </a:xfrm>
          <a:prstGeom prst="rect">
            <a:avLst/>
          </a:prstGeom>
          <a:noFill/>
          <a:ln w="9525">
            <a:noFill/>
            <a:miter lim="800000"/>
            <a:headEnd/>
            <a:tailEnd/>
          </a:ln>
          <a:effectLst/>
        </p:spPr>
      </p:pic>
      <p:pic>
        <p:nvPicPr>
          <p:cNvPr id="31747" name="Picture 3"/>
          <p:cNvPicPr>
            <a:picLocks noChangeAspect="1" noChangeArrowheads="1"/>
          </p:cNvPicPr>
          <p:nvPr/>
        </p:nvPicPr>
        <p:blipFill>
          <a:blip r:embed="rId3"/>
          <a:srcRect/>
          <a:stretch>
            <a:fillRect/>
          </a:stretch>
        </p:blipFill>
        <p:spPr bwMode="auto">
          <a:xfrm>
            <a:off x="7744723" y="2941348"/>
            <a:ext cx="2008877" cy="2555509"/>
          </a:xfrm>
          <a:prstGeom prst="rect">
            <a:avLst/>
          </a:prstGeom>
          <a:noFill/>
          <a:ln w="9525">
            <a:noFill/>
            <a:miter lim="800000"/>
            <a:headEnd/>
            <a:tailEnd/>
          </a:ln>
          <a:effectLst/>
        </p:spPr>
      </p:pic>
      <p:sp>
        <p:nvSpPr>
          <p:cNvPr id="5" name="Rectangle 4"/>
          <p:cNvSpPr/>
          <p:nvPr/>
        </p:nvSpPr>
        <p:spPr>
          <a:xfrm>
            <a:off x="1" y="278667"/>
            <a:ext cx="7359269" cy="731520"/>
          </a:xfrm>
          <a:prstGeom prst="rect">
            <a:avLst/>
          </a:prstGeom>
          <a:solidFill>
            <a:schemeClr val="bg1">
              <a:lumMod val="75000"/>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FF0066"/>
                </a:solidFill>
              </a:rPr>
              <a:t>data classification</a:t>
            </a:r>
          </a:p>
        </p:txBody>
      </p:sp>
    </p:spTree>
    <p:extLst>
      <p:ext uri="{BB962C8B-B14F-4D97-AF65-F5344CB8AC3E}">
        <p14:creationId xmlns:p14="http://schemas.microsoft.com/office/powerpoint/2010/main" val="416249091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2743200" y="3276600"/>
            <a:ext cx="959104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a:solidFill>
                  <a:srgbClr val="527D98"/>
                </a:solidFill>
                <a:cs typeface="Arial" charset="0"/>
              </a:rPr>
              <a:t>n</a:t>
            </a:r>
            <a:r>
              <a:rPr lang="en-US" sz="4800" dirty="0" smtClean="0">
                <a:solidFill>
                  <a:srgbClr val="527D98"/>
                </a:solidFill>
                <a:cs typeface="Arial" charset="0"/>
              </a:rPr>
              <a:t>ormalizing data</a:t>
            </a:r>
            <a:endParaRPr lang="en-US" sz="4800" dirty="0">
              <a:solidFill>
                <a:srgbClr val="527D98"/>
              </a:solidFill>
              <a:cs typeface="Arial" charset="0"/>
            </a:endParaRPr>
          </a:p>
        </p:txBody>
      </p:sp>
    </p:spTree>
    <p:extLst>
      <p:ext uri="{BB962C8B-B14F-4D97-AF65-F5344CB8AC3E}">
        <p14:creationId xmlns:p14="http://schemas.microsoft.com/office/powerpoint/2010/main" val="390426451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a:blip r:embed="rId2" cstate="print"/>
          <a:srcRect/>
          <a:stretch>
            <a:fillRect/>
          </a:stretch>
        </p:blipFill>
        <p:spPr bwMode="auto">
          <a:xfrm>
            <a:off x="1" y="1163380"/>
            <a:ext cx="5452615" cy="4747536"/>
          </a:xfrm>
          <a:prstGeom prst="rect">
            <a:avLst/>
          </a:prstGeom>
          <a:noFill/>
          <a:ln w="9525">
            <a:noFill/>
            <a:miter lim="800000"/>
            <a:headEnd/>
            <a:tailEnd/>
          </a:ln>
        </p:spPr>
      </p:pic>
      <p:pic>
        <p:nvPicPr>
          <p:cNvPr id="4" name="Picture 3"/>
          <p:cNvPicPr/>
          <p:nvPr/>
        </p:nvPicPr>
        <p:blipFill>
          <a:blip r:embed="rId3" cstate="print"/>
          <a:srcRect/>
          <a:stretch>
            <a:fillRect/>
          </a:stretch>
        </p:blipFill>
        <p:spPr bwMode="auto">
          <a:xfrm>
            <a:off x="4841548" y="1163379"/>
            <a:ext cx="5029566" cy="4747535"/>
          </a:xfrm>
          <a:prstGeom prst="rect">
            <a:avLst/>
          </a:prstGeom>
          <a:noFill/>
          <a:ln w="9525">
            <a:noFill/>
            <a:miter lim="800000"/>
            <a:headEnd/>
            <a:tailEnd/>
          </a:ln>
        </p:spPr>
      </p:pic>
    </p:spTree>
    <p:extLst>
      <p:ext uri="{BB962C8B-B14F-4D97-AF65-F5344CB8AC3E}">
        <p14:creationId xmlns:p14="http://schemas.microsoft.com/office/powerpoint/2010/main" val="68500688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a:blip r:embed="rId2" cstate="print"/>
          <a:srcRect/>
          <a:stretch>
            <a:fillRect/>
          </a:stretch>
        </p:blipFill>
        <p:spPr bwMode="auto">
          <a:xfrm>
            <a:off x="1" y="1163380"/>
            <a:ext cx="5452615" cy="4747536"/>
          </a:xfrm>
          <a:prstGeom prst="rect">
            <a:avLst/>
          </a:prstGeom>
          <a:noFill/>
          <a:ln w="9525">
            <a:noFill/>
            <a:miter lim="800000"/>
            <a:headEnd/>
            <a:tailEnd/>
          </a:ln>
        </p:spPr>
      </p:pic>
      <p:pic>
        <p:nvPicPr>
          <p:cNvPr id="4" name="Picture 3"/>
          <p:cNvPicPr/>
          <p:nvPr/>
        </p:nvPicPr>
        <p:blipFill>
          <a:blip r:embed="rId3" cstate="print"/>
          <a:srcRect/>
          <a:stretch>
            <a:fillRect/>
          </a:stretch>
        </p:blipFill>
        <p:spPr bwMode="auto">
          <a:xfrm>
            <a:off x="4841548" y="1163379"/>
            <a:ext cx="5029566" cy="4747535"/>
          </a:xfrm>
          <a:prstGeom prst="rect">
            <a:avLst/>
          </a:prstGeom>
          <a:noFill/>
          <a:ln w="9525">
            <a:noFill/>
            <a:miter lim="800000"/>
            <a:headEnd/>
            <a:tailEnd/>
          </a:ln>
        </p:spPr>
      </p:pic>
      <p:sp>
        <p:nvSpPr>
          <p:cNvPr id="2" name="Oval 1"/>
          <p:cNvSpPr/>
          <p:nvPr/>
        </p:nvSpPr>
        <p:spPr>
          <a:xfrm>
            <a:off x="2937832" y="1880212"/>
            <a:ext cx="740334" cy="88134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6" name="Oval 5"/>
          <p:cNvSpPr/>
          <p:nvPr/>
        </p:nvSpPr>
        <p:spPr>
          <a:xfrm>
            <a:off x="2961336" y="2785065"/>
            <a:ext cx="705079" cy="71683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7" name="Oval 6"/>
          <p:cNvSpPr/>
          <p:nvPr/>
        </p:nvSpPr>
        <p:spPr>
          <a:xfrm>
            <a:off x="4040498" y="2595084"/>
            <a:ext cx="789299" cy="78929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8" name="Oval 7"/>
          <p:cNvSpPr/>
          <p:nvPr/>
        </p:nvSpPr>
        <p:spPr>
          <a:xfrm>
            <a:off x="1680440" y="4310778"/>
            <a:ext cx="564062" cy="53076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9" name="Oval 8"/>
          <p:cNvSpPr/>
          <p:nvPr/>
        </p:nvSpPr>
        <p:spPr>
          <a:xfrm>
            <a:off x="1075248" y="1389592"/>
            <a:ext cx="370166" cy="72564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0" name="Oval 9"/>
          <p:cNvSpPr/>
          <p:nvPr/>
        </p:nvSpPr>
        <p:spPr>
          <a:xfrm>
            <a:off x="1290691" y="2306196"/>
            <a:ext cx="566021" cy="824551"/>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1" name="Oval 10"/>
          <p:cNvSpPr/>
          <p:nvPr/>
        </p:nvSpPr>
        <p:spPr>
          <a:xfrm>
            <a:off x="7495394" y="1842997"/>
            <a:ext cx="740334" cy="88134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2" name="Oval 11"/>
          <p:cNvSpPr/>
          <p:nvPr/>
        </p:nvSpPr>
        <p:spPr>
          <a:xfrm>
            <a:off x="7518897" y="2747850"/>
            <a:ext cx="705079" cy="71683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3" name="Oval 12"/>
          <p:cNvSpPr/>
          <p:nvPr/>
        </p:nvSpPr>
        <p:spPr>
          <a:xfrm>
            <a:off x="8468795" y="2557869"/>
            <a:ext cx="789299" cy="78929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4" name="Oval 13"/>
          <p:cNvSpPr/>
          <p:nvPr/>
        </p:nvSpPr>
        <p:spPr>
          <a:xfrm>
            <a:off x="6379020" y="4273563"/>
            <a:ext cx="564062" cy="53076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5" name="Oval 14"/>
          <p:cNvSpPr/>
          <p:nvPr/>
        </p:nvSpPr>
        <p:spPr>
          <a:xfrm>
            <a:off x="5856087" y="1352377"/>
            <a:ext cx="370166" cy="72564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6" name="Oval 15"/>
          <p:cNvSpPr/>
          <p:nvPr/>
        </p:nvSpPr>
        <p:spPr>
          <a:xfrm>
            <a:off x="5989270" y="2268981"/>
            <a:ext cx="566021" cy="824551"/>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7" name="Oval 16"/>
          <p:cNvSpPr/>
          <p:nvPr/>
        </p:nvSpPr>
        <p:spPr>
          <a:xfrm>
            <a:off x="5638688" y="3108226"/>
            <a:ext cx="601269" cy="6169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8" name="Oval 17"/>
          <p:cNvSpPr/>
          <p:nvPr/>
        </p:nvSpPr>
        <p:spPr>
          <a:xfrm>
            <a:off x="914652" y="3130747"/>
            <a:ext cx="601269" cy="61694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Tree>
    <p:extLst>
      <p:ext uri="{BB962C8B-B14F-4D97-AF65-F5344CB8AC3E}">
        <p14:creationId xmlns:p14="http://schemas.microsoft.com/office/powerpoint/2010/main" val="25178785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7570024" y="4551675"/>
            <a:ext cx="399935" cy="162559"/>
          </a:xfrm>
          <a:prstGeom prst="rect">
            <a:avLst/>
          </a:prstGeom>
          <a:solidFill>
            <a:schemeClr val="bg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3" name="Rectangle 12"/>
          <p:cNvSpPr/>
          <p:nvPr/>
        </p:nvSpPr>
        <p:spPr>
          <a:xfrm>
            <a:off x="7876871" y="4758262"/>
            <a:ext cx="399935" cy="162559"/>
          </a:xfrm>
          <a:prstGeom prst="rect">
            <a:avLst/>
          </a:prstGeom>
          <a:solidFill>
            <a:schemeClr val="bg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4" name="Rectangle 13"/>
          <p:cNvSpPr/>
          <p:nvPr/>
        </p:nvSpPr>
        <p:spPr>
          <a:xfrm>
            <a:off x="8046720" y="4958080"/>
            <a:ext cx="401882" cy="199820"/>
          </a:xfrm>
          <a:prstGeom prst="rect">
            <a:avLst/>
          </a:prstGeom>
          <a:solidFill>
            <a:schemeClr val="bg1"/>
          </a:solidFill>
          <a:ln w="730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2172" y="1295400"/>
            <a:ext cx="6990080" cy="4946197"/>
          </a:xfrm>
          <a:prstGeom prst="rect">
            <a:avLst/>
          </a:prstGeom>
        </p:spPr>
      </p:pic>
      <p:sp>
        <p:nvSpPr>
          <p:cNvPr id="4" name="TextBox 3"/>
          <p:cNvSpPr txBox="1"/>
          <p:nvPr/>
        </p:nvSpPr>
        <p:spPr>
          <a:xfrm>
            <a:off x="3352800" y="6285625"/>
            <a:ext cx="5958127" cy="240130"/>
          </a:xfrm>
          <a:prstGeom prst="rect">
            <a:avLst/>
          </a:prstGeom>
          <a:noFill/>
        </p:spPr>
        <p:txBody>
          <a:bodyPr wrap="square" rtlCol="0">
            <a:spAutoFit/>
          </a:bodyPr>
          <a:lstStyle/>
          <a:p>
            <a:pPr>
              <a:lnSpc>
                <a:spcPct val="90000"/>
              </a:lnSpc>
            </a:pPr>
            <a:r>
              <a:rPr lang="en-US" sz="1067" i="1" spc="85" dirty="0">
                <a:solidFill>
                  <a:srgbClr val="978981"/>
                </a:solidFill>
                <a:latin typeface="MrEavesModOT" panose="020B0603060502020202" pitchFamily="34" charset="0"/>
                <a:cs typeface="Apercu Light"/>
              </a:rPr>
              <a:t>https://eagereyes.org/basics/putting-data-into-context</a:t>
            </a:r>
            <a:endParaRPr lang="en-US" sz="1067" i="1" dirty="0">
              <a:solidFill>
                <a:srgbClr val="978981"/>
              </a:solidFill>
              <a:latin typeface="MrEavesModOT" panose="020B0603060502020202" pitchFamily="34" charset="0"/>
              <a:cs typeface="Apercu Light"/>
            </a:endParaRPr>
          </a:p>
        </p:txBody>
      </p:sp>
    </p:spTree>
    <p:extLst>
      <p:ext uri="{BB962C8B-B14F-4D97-AF65-F5344CB8AC3E}">
        <p14:creationId xmlns:p14="http://schemas.microsoft.com/office/powerpoint/2010/main" val="34112300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3200400" y="3124200"/>
            <a:ext cx="959104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smtClean="0">
                <a:solidFill>
                  <a:srgbClr val="527D98"/>
                </a:solidFill>
                <a:cs typeface="Arial" charset="0"/>
              </a:rPr>
              <a:t>cartography</a:t>
            </a:r>
            <a:endParaRPr lang="en-US" sz="4800" dirty="0">
              <a:solidFill>
                <a:srgbClr val="527D98"/>
              </a:solidFill>
              <a:cs typeface="Arial" charset="0"/>
            </a:endParaRPr>
          </a:p>
        </p:txBody>
      </p:sp>
    </p:spTree>
    <p:extLst>
      <p:ext uri="{BB962C8B-B14F-4D97-AF65-F5344CB8AC3E}">
        <p14:creationId xmlns:p14="http://schemas.microsoft.com/office/powerpoint/2010/main" val="242358604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91523" y="2222401"/>
            <a:ext cx="8991600" cy="2031325"/>
          </a:xfrm>
          <a:prstGeom prst="rect">
            <a:avLst/>
          </a:prstGeom>
          <a:noFill/>
        </p:spPr>
        <p:txBody>
          <a:bodyPr wrap="square" rtlCol="0">
            <a:spAutoFit/>
          </a:bodyPr>
          <a:lstStyle/>
          <a:p>
            <a:pPr lvl="0"/>
            <a:r>
              <a:rPr lang="en-US" sz="1800" dirty="0">
                <a:solidFill>
                  <a:schemeClr val="tx1">
                    <a:lumMod val="95000"/>
                  </a:schemeClr>
                </a:solidFill>
              </a:rPr>
              <a:t>-  what is the goal of the map?</a:t>
            </a:r>
          </a:p>
          <a:p>
            <a:pPr lvl="0"/>
            <a:r>
              <a:rPr lang="en-US" sz="1800" dirty="0">
                <a:solidFill>
                  <a:schemeClr val="tx1">
                    <a:lumMod val="95000"/>
                  </a:schemeClr>
                </a:solidFill>
              </a:rPr>
              <a:t>-  who is the intended audience?</a:t>
            </a:r>
          </a:p>
          <a:p>
            <a:pPr lvl="0"/>
            <a:r>
              <a:rPr lang="en-US" sz="1800" dirty="0">
                <a:solidFill>
                  <a:schemeClr val="tx1">
                    <a:lumMod val="95000"/>
                  </a:schemeClr>
                </a:solidFill>
              </a:rPr>
              <a:t>-  what media will the map be displayed on?</a:t>
            </a:r>
          </a:p>
          <a:p>
            <a:pPr lvl="0"/>
            <a:r>
              <a:rPr lang="en-US" sz="1800" dirty="0">
                <a:solidFill>
                  <a:schemeClr val="tx1">
                    <a:lumMod val="95000"/>
                  </a:schemeClr>
                </a:solidFill>
              </a:rPr>
              <a:t>-  what is the appropriate scale for the map?</a:t>
            </a:r>
          </a:p>
          <a:p>
            <a:pPr lvl="0"/>
            <a:r>
              <a:rPr lang="en-US" sz="1800" dirty="0">
                <a:solidFill>
                  <a:schemeClr val="tx1">
                    <a:lumMod val="95000"/>
                  </a:schemeClr>
                </a:solidFill>
              </a:rPr>
              <a:t>-  does the data need to be simplified in order to display at the requested scale?</a:t>
            </a:r>
          </a:p>
          <a:p>
            <a:pPr lvl="0">
              <a:buFontTx/>
              <a:buChar char="-"/>
            </a:pPr>
            <a:r>
              <a:rPr lang="en-US" sz="1800" dirty="0">
                <a:solidFill>
                  <a:schemeClr val="tx1">
                    <a:lumMod val="95000"/>
                  </a:schemeClr>
                </a:solidFill>
              </a:rPr>
              <a:t>  are there legal constraints in the display or distribution of the data to be  </a:t>
            </a:r>
          </a:p>
          <a:p>
            <a:pPr lvl="0"/>
            <a:r>
              <a:rPr lang="en-US" sz="1800" dirty="0">
                <a:solidFill>
                  <a:schemeClr val="tx1">
                    <a:lumMod val="95000"/>
                  </a:schemeClr>
                </a:solidFill>
              </a:rPr>
              <a:t>    included on the map?</a:t>
            </a:r>
          </a:p>
        </p:txBody>
      </p:sp>
      <p:sp>
        <p:nvSpPr>
          <p:cNvPr id="4" name="TextBox 3"/>
          <p:cNvSpPr txBox="1"/>
          <p:nvPr/>
        </p:nvSpPr>
        <p:spPr>
          <a:xfrm>
            <a:off x="4677855" y="1025451"/>
            <a:ext cx="3820159" cy="683264"/>
          </a:xfrm>
          <a:prstGeom prst="rect">
            <a:avLst/>
          </a:prstGeom>
          <a:noFill/>
        </p:spPr>
        <p:txBody>
          <a:bodyPr wrap="square" rtlCol="0">
            <a:spAutoFit/>
          </a:bodyPr>
          <a:lstStyle/>
          <a:p>
            <a:pPr algn="r"/>
            <a:r>
              <a:rPr lang="en-US" sz="3840" i="1" dirty="0">
                <a:solidFill>
                  <a:schemeClr val="tx1">
                    <a:lumMod val="65000"/>
                  </a:schemeClr>
                </a:solidFill>
                <a:latin typeface="Georgia" pitchFamily="18" charset="0"/>
                <a:cs typeface="Arial" charset="0"/>
              </a:rPr>
              <a:t>design</a:t>
            </a:r>
          </a:p>
        </p:txBody>
      </p:sp>
      <p:sp>
        <p:nvSpPr>
          <p:cNvPr id="5" name="TextBox 4"/>
          <p:cNvSpPr txBox="1">
            <a:spLocks noChangeArrowheads="1"/>
          </p:cNvSpPr>
          <p:nvPr/>
        </p:nvSpPr>
        <p:spPr bwMode="auto">
          <a:xfrm>
            <a:off x="210061" y="253341"/>
            <a:ext cx="2618024" cy="646331"/>
          </a:xfrm>
          <a:prstGeom prst="rect">
            <a:avLst/>
          </a:prstGeom>
          <a:noFill/>
          <a:ln w="9525">
            <a:noFill/>
            <a:miter lim="800000"/>
            <a:headEnd/>
            <a:tailEnd/>
          </a:ln>
        </p:spPr>
        <p:txBody>
          <a:bodyPr wrap="none">
            <a:spAutoFit/>
          </a:bodyPr>
          <a:lstStyle/>
          <a:p>
            <a:r>
              <a:rPr lang="en-US" sz="3600" b="1" dirty="0">
                <a:solidFill>
                  <a:srgbClr val="FFC000"/>
                </a:solidFill>
              </a:rPr>
              <a:t>cartography</a:t>
            </a:r>
          </a:p>
        </p:txBody>
      </p:sp>
    </p:spTree>
    <p:extLst>
      <p:ext uri="{BB962C8B-B14F-4D97-AF65-F5344CB8AC3E}">
        <p14:creationId xmlns:p14="http://schemas.microsoft.com/office/powerpoint/2010/main" val="36604452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4477173" y="1132878"/>
            <a:ext cx="5276427" cy="3005887"/>
          </a:xfrm>
          <a:prstGeom prst="rect">
            <a:avLst/>
          </a:prstGeom>
          <a:noFill/>
          <a:ln w="9525">
            <a:noFill/>
            <a:miter lim="800000"/>
            <a:headEnd/>
            <a:tailEnd/>
          </a:ln>
          <a:effectLst/>
        </p:spPr>
        <p:txBody>
          <a:bodyPr wrap="square">
            <a:spAutoFit/>
          </a:bodyPr>
          <a:lstStyle/>
          <a:p>
            <a:r>
              <a:rPr lang="en-US" sz="2400" dirty="0">
                <a:solidFill>
                  <a:srgbClr val="D8DCDD"/>
                </a:solidFill>
                <a:latin typeface="+mj-lt"/>
                <a:cs typeface="Arial" charset="0"/>
              </a:rPr>
              <a:t>Geographic Information Systems (GIS) are  tools for managing data </a:t>
            </a:r>
            <a:r>
              <a:rPr lang="en-US" sz="2400" dirty="0" smtClean="0">
                <a:solidFill>
                  <a:srgbClr val="D8DCDD"/>
                </a:solidFill>
                <a:latin typeface="+mj-lt"/>
                <a:cs typeface="Arial" charset="0"/>
              </a:rPr>
              <a:t>about: </a:t>
            </a:r>
          </a:p>
          <a:p>
            <a:r>
              <a:rPr lang="en-US" sz="2400" b="1" dirty="0" smtClean="0">
                <a:solidFill>
                  <a:srgbClr val="D8DCDD"/>
                </a:solidFill>
                <a:latin typeface="+mj-lt"/>
                <a:cs typeface="Arial" charset="0"/>
              </a:rPr>
              <a:t>where </a:t>
            </a:r>
            <a:r>
              <a:rPr lang="en-US" sz="2400" b="1" dirty="0">
                <a:solidFill>
                  <a:srgbClr val="D8DCDD"/>
                </a:solidFill>
                <a:latin typeface="+mj-lt"/>
                <a:cs typeface="Arial" charset="0"/>
              </a:rPr>
              <a:t>features are </a:t>
            </a:r>
            <a:r>
              <a:rPr lang="en-US" sz="2400" b="1" dirty="0">
                <a:solidFill>
                  <a:srgbClr val="527D98"/>
                </a:solidFill>
                <a:latin typeface="+mj-lt"/>
                <a:cs typeface="Arial" charset="0"/>
              </a:rPr>
              <a:t>(geographic coordinate data) </a:t>
            </a:r>
            <a:r>
              <a:rPr lang="en-US" sz="2400" dirty="0">
                <a:solidFill>
                  <a:srgbClr val="D8DCDD"/>
                </a:solidFill>
                <a:latin typeface="+mj-lt"/>
                <a:cs typeface="Arial" charset="0"/>
              </a:rPr>
              <a:t>and </a:t>
            </a:r>
            <a:r>
              <a:rPr lang="en-US" sz="2400" b="1" dirty="0" smtClean="0">
                <a:solidFill>
                  <a:srgbClr val="D8DCDD"/>
                </a:solidFill>
                <a:latin typeface="+mj-lt"/>
                <a:cs typeface="Arial" charset="0"/>
              </a:rPr>
              <a:t>what </a:t>
            </a:r>
            <a:r>
              <a:rPr lang="en-US" sz="2400" b="1" dirty="0">
                <a:solidFill>
                  <a:srgbClr val="D8DCDD"/>
                </a:solidFill>
                <a:latin typeface="+mj-lt"/>
                <a:cs typeface="Arial" charset="0"/>
              </a:rPr>
              <a:t>they are like </a:t>
            </a:r>
            <a:r>
              <a:rPr lang="en-US" sz="2400" b="1" dirty="0">
                <a:solidFill>
                  <a:srgbClr val="527D98"/>
                </a:solidFill>
                <a:latin typeface="+mj-lt"/>
                <a:cs typeface="Arial" charset="0"/>
              </a:rPr>
              <a:t>(attribute data)</a:t>
            </a:r>
            <a:r>
              <a:rPr lang="en-US" sz="2400" b="1" dirty="0">
                <a:solidFill>
                  <a:srgbClr val="D8DCDD"/>
                </a:solidFill>
                <a:latin typeface="+mj-lt"/>
                <a:cs typeface="Arial" charset="0"/>
              </a:rPr>
              <a:t>,</a:t>
            </a:r>
            <a:r>
              <a:rPr lang="en-US" sz="2400" dirty="0">
                <a:solidFill>
                  <a:srgbClr val="D8DCDD"/>
                </a:solidFill>
                <a:latin typeface="+mj-lt"/>
                <a:cs typeface="Arial" charset="0"/>
              </a:rPr>
              <a:t> </a:t>
            </a:r>
            <a:r>
              <a:rPr lang="en-US" sz="2400" dirty="0" smtClean="0">
                <a:solidFill>
                  <a:srgbClr val="D8DCDD"/>
                </a:solidFill>
                <a:latin typeface="+mj-lt"/>
                <a:cs typeface="Arial" charset="0"/>
              </a:rPr>
              <a:t>and for </a:t>
            </a:r>
            <a:r>
              <a:rPr lang="en-US" sz="2400" dirty="0">
                <a:solidFill>
                  <a:srgbClr val="D8DCDD"/>
                </a:solidFill>
                <a:latin typeface="+mj-lt"/>
                <a:cs typeface="Arial" charset="0"/>
              </a:rPr>
              <a:t>providing the ability to query, manipulate, and analyze those data. </a:t>
            </a:r>
          </a:p>
          <a:p>
            <a:r>
              <a:rPr lang="en-US" sz="2133" dirty="0">
                <a:solidFill>
                  <a:srgbClr val="D8DCDD"/>
                </a:solidFill>
                <a:latin typeface="Myriad Web" pitchFamily="34" charset="0"/>
                <a:cs typeface="Arial" charset="0"/>
              </a:rPr>
              <a:t> </a:t>
            </a:r>
          </a:p>
        </p:txBody>
      </p:sp>
      <p:sp>
        <p:nvSpPr>
          <p:cNvPr id="6" name="Freeform 3"/>
          <p:cNvSpPr>
            <a:spLocks/>
          </p:cNvSpPr>
          <p:nvPr/>
        </p:nvSpPr>
        <p:spPr bwMode="auto">
          <a:xfrm>
            <a:off x="1628987" y="3571239"/>
            <a:ext cx="38947" cy="20320"/>
          </a:xfrm>
          <a:custGeom>
            <a:avLst/>
            <a:gdLst/>
            <a:ahLst/>
            <a:cxnLst>
              <a:cxn ang="0">
                <a:pos x="0" y="0"/>
              </a:cxn>
              <a:cxn ang="0">
                <a:pos x="23" y="12"/>
              </a:cxn>
              <a:cxn ang="0">
                <a:pos x="0" y="0"/>
              </a:cxn>
            </a:cxnLst>
            <a:rect l="0" t="0" r="r" b="b"/>
            <a:pathLst>
              <a:path w="23" h="12">
                <a:moveTo>
                  <a:pt x="0" y="0"/>
                </a:moveTo>
                <a:cubicBezTo>
                  <a:pt x="8" y="4"/>
                  <a:pt x="23" y="12"/>
                  <a:pt x="23" y="12"/>
                </a:cubicBezTo>
                <a:cubicBezTo>
                  <a:pt x="23" y="12"/>
                  <a:pt x="8" y="4"/>
                  <a:pt x="0" y="0"/>
                </a:cubicBezTo>
                <a:close/>
              </a:path>
            </a:pathLst>
          </a:custGeom>
          <a:solidFill>
            <a:schemeClr val="accent1"/>
          </a:solidFill>
          <a:ln w="9525">
            <a:solidFill>
              <a:schemeClr val="tx1"/>
            </a:solidFill>
            <a:round/>
            <a:headEnd/>
            <a:tailEnd/>
          </a:ln>
          <a:effectLst/>
        </p:spPr>
        <p:txBody>
          <a:bodyPr/>
          <a:lstStyle/>
          <a:p>
            <a:endParaRPr lang="en-US" sz="2453"/>
          </a:p>
        </p:txBody>
      </p:sp>
      <p:pic>
        <p:nvPicPr>
          <p:cNvPr id="7" name="Picture 4" descr="tax_lot_year_building_build_grey"/>
          <p:cNvPicPr>
            <a:picLocks noChangeAspect="1" noChangeArrowheads="1"/>
          </p:cNvPicPr>
          <p:nvPr/>
        </p:nvPicPr>
        <p:blipFill>
          <a:blip r:embed="rId4" cstate="print"/>
          <a:srcRect l="20593" t="12222" r="2850" b="11111"/>
          <a:stretch>
            <a:fillRect/>
          </a:stretch>
        </p:blipFill>
        <p:spPr bwMode="auto">
          <a:xfrm>
            <a:off x="325120" y="1952413"/>
            <a:ext cx="3820160" cy="4714240"/>
          </a:xfrm>
          <a:prstGeom prst="rect">
            <a:avLst/>
          </a:prstGeom>
          <a:noFill/>
        </p:spPr>
      </p:pic>
      <p:pic>
        <p:nvPicPr>
          <p:cNvPr id="8" name="Picture 5" descr="landuse"/>
          <p:cNvPicPr>
            <a:picLocks noChangeAspect="1" noChangeArrowheads="1"/>
          </p:cNvPicPr>
          <p:nvPr/>
        </p:nvPicPr>
        <p:blipFill>
          <a:blip r:embed="rId5" cstate="print"/>
          <a:srcRect l="4428" t="14667" r="16478" b="1334"/>
          <a:stretch>
            <a:fillRect/>
          </a:stretch>
        </p:blipFill>
        <p:spPr bwMode="auto">
          <a:xfrm>
            <a:off x="308187" y="1546013"/>
            <a:ext cx="3918373" cy="5120640"/>
          </a:xfrm>
          <a:prstGeom prst="rect">
            <a:avLst/>
          </a:prstGeom>
          <a:noFill/>
        </p:spPr>
      </p:pic>
      <p:sp>
        <p:nvSpPr>
          <p:cNvPr id="9" name="Rectangle 6"/>
          <p:cNvSpPr>
            <a:spLocks noChangeArrowheads="1"/>
          </p:cNvSpPr>
          <p:nvPr/>
        </p:nvSpPr>
        <p:spPr bwMode="auto">
          <a:xfrm rot="1692762">
            <a:off x="1569721" y="3517053"/>
            <a:ext cx="511387" cy="680720"/>
          </a:xfrm>
          <a:prstGeom prst="rect">
            <a:avLst/>
          </a:prstGeom>
          <a:solidFill>
            <a:schemeClr val="accent1">
              <a:alpha val="87000"/>
            </a:schemeClr>
          </a:solidFill>
          <a:ln w="19050">
            <a:solidFill>
              <a:schemeClr val="accent2"/>
            </a:solidFill>
            <a:prstDash val="lgDash"/>
            <a:miter lim="800000"/>
            <a:headEnd/>
            <a:tailEnd/>
          </a:ln>
          <a:effectLst/>
        </p:spPr>
        <p:txBody>
          <a:bodyPr wrap="none" anchor="ctr"/>
          <a:lstStyle/>
          <a:p>
            <a:endParaRPr lang="en-US" sz="2453"/>
          </a:p>
        </p:txBody>
      </p:sp>
      <p:pic>
        <p:nvPicPr>
          <p:cNvPr id="10" name="Picture 7" descr="table"/>
          <p:cNvPicPr>
            <a:picLocks noChangeAspect="1" noChangeArrowheads="1"/>
          </p:cNvPicPr>
          <p:nvPr/>
        </p:nvPicPr>
        <p:blipFill>
          <a:blip r:embed="rId6" cstate="print"/>
          <a:srcRect/>
          <a:stretch>
            <a:fillRect/>
          </a:stretch>
        </p:blipFill>
        <p:spPr bwMode="auto">
          <a:xfrm>
            <a:off x="4646507" y="4116493"/>
            <a:ext cx="4781973" cy="2387600"/>
          </a:xfrm>
          <a:prstGeom prst="rect">
            <a:avLst/>
          </a:prstGeom>
          <a:noFill/>
        </p:spPr>
      </p:pic>
      <p:sp>
        <p:nvSpPr>
          <p:cNvPr id="11" name="Line 8"/>
          <p:cNvSpPr>
            <a:spLocks noChangeShapeType="1"/>
          </p:cNvSpPr>
          <p:nvPr/>
        </p:nvSpPr>
        <p:spPr bwMode="auto">
          <a:xfrm flipH="1">
            <a:off x="1788160" y="4258733"/>
            <a:ext cx="20320" cy="904240"/>
          </a:xfrm>
          <a:prstGeom prst="line">
            <a:avLst/>
          </a:prstGeom>
          <a:noFill/>
          <a:ln w="19050">
            <a:solidFill>
              <a:schemeClr val="accent2"/>
            </a:solidFill>
            <a:prstDash val="dash"/>
            <a:round/>
            <a:headEnd/>
            <a:tailEnd/>
          </a:ln>
          <a:effectLst/>
        </p:spPr>
        <p:txBody>
          <a:bodyPr/>
          <a:lstStyle/>
          <a:p>
            <a:endParaRPr lang="en-US" sz="2453"/>
          </a:p>
        </p:txBody>
      </p:sp>
      <p:sp>
        <p:nvSpPr>
          <p:cNvPr id="12" name="Line 9"/>
          <p:cNvSpPr>
            <a:spLocks noChangeShapeType="1"/>
          </p:cNvSpPr>
          <p:nvPr/>
        </p:nvSpPr>
        <p:spPr bwMode="auto">
          <a:xfrm>
            <a:off x="1788160" y="5162973"/>
            <a:ext cx="2844800" cy="0"/>
          </a:xfrm>
          <a:prstGeom prst="line">
            <a:avLst/>
          </a:prstGeom>
          <a:noFill/>
          <a:ln w="19050">
            <a:solidFill>
              <a:schemeClr val="accent2"/>
            </a:solidFill>
            <a:prstDash val="dash"/>
            <a:round/>
            <a:headEnd/>
            <a:tailEnd/>
          </a:ln>
          <a:effectLst/>
        </p:spPr>
        <p:txBody>
          <a:bodyPr/>
          <a:lstStyle/>
          <a:p>
            <a:endParaRPr lang="en-US" sz="2453"/>
          </a:p>
        </p:txBody>
      </p:sp>
      <p:graphicFrame>
        <p:nvGraphicFramePr>
          <p:cNvPr id="13" name="Object 11"/>
          <p:cNvGraphicFramePr>
            <a:graphicFrameLocks noChangeAspect="1"/>
          </p:cNvGraphicFramePr>
          <p:nvPr>
            <p:extLst/>
          </p:nvPr>
        </p:nvGraphicFramePr>
        <p:xfrm>
          <a:off x="308187" y="1569720"/>
          <a:ext cx="235374" cy="1486747"/>
        </p:xfrm>
        <a:graphic>
          <a:graphicData uri="http://schemas.openxmlformats.org/presentationml/2006/ole">
            <mc:AlternateContent xmlns:mc="http://schemas.openxmlformats.org/markup-compatibility/2006">
              <mc:Choice xmlns:v="urn:schemas-microsoft-com:vml" Requires="v">
                <p:oleObj spid="_x0000_s5135" name="Image" r:id="rId7" imgW="291961" imgH="1853315" progId="">
                  <p:embed/>
                </p:oleObj>
              </mc:Choice>
              <mc:Fallback>
                <p:oleObj name="Image" r:id="rId7" imgW="291961" imgH="1853315" progId="">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8187" y="1569720"/>
                        <a:ext cx="235374" cy="148674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oleObj>
              </mc:Fallback>
            </mc:AlternateContent>
          </a:graphicData>
        </a:graphic>
      </p:graphicFrame>
      <p:sp>
        <p:nvSpPr>
          <p:cNvPr id="14" name="Text Box 12"/>
          <p:cNvSpPr txBox="1">
            <a:spLocks noChangeArrowheads="1"/>
          </p:cNvSpPr>
          <p:nvPr/>
        </p:nvSpPr>
        <p:spPr bwMode="auto">
          <a:xfrm>
            <a:off x="487680" y="1544320"/>
            <a:ext cx="3495040" cy="1570238"/>
          </a:xfrm>
          <a:prstGeom prst="rect">
            <a:avLst/>
          </a:prstGeom>
          <a:noFill/>
          <a:ln w="9525">
            <a:noFill/>
            <a:miter lim="800000"/>
            <a:headEnd/>
            <a:tailEnd/>
          </a:ln>
          <a:effectLst/>
        </p:spPr>
        <p:txBody>
          <a:bodyPr>
            <a:spAutoFit/>
          </a:bodyPr>
          <a:lstStyle/>
          <a:p>
            <a:pPr>
              <a:spcBef>
                <a:spcPct val="50000"/>
              </a:spcBef>
            </a:pPr>
            <a:r>
              <a:rPr lang="en-US" sz="1067">
                <a:solidFill>
                  <a:schemeClr val="bg1"/>
                </a:solidFill>
                <a:latin typeface="Myriad Condensed Web" pitchFamily="34" charset="0"/>
                <a:cs typeface="Arial" charset="0"/>
              </a:rPr>
              <a:t>commercial</a:t>
            </a:r>
            <a:br>
              <a:rPr lang="en-US" sz="1067">
                <a:solidFill>
                  <a:schemeClr val="bg1"/>
                </a:solidFill>
                <a:latin typeface="Myriad Condensed Web" pitchFamily="34" charset="0"/>
                <a:cs typeface="Arial" charset="0"/>
              </a:rPr>
            </a:br>
            <a:r>
              <a:rPr lang="en-US" sz="1067">
                <a:solidFill>
                  <a:schemeClr val="bg1"/>
                </a:solidFill>
                <a:latin typeface="Myriad Condensed Web" pitchFamily="34" charset="0"/>
                <a:cs typeface="Arial" charset="0"/>
              </a:rPr>
              <a:t>industrial</a:t>
            </a:r>
            <a:br>
              <a:rPr lang="en-US" sz="1067">
                <a:solidFill>
                  <a:schemeClr val="bg1"/>
                </a:solidFill>
                <a:latin typeface="Myriad Condensed Web" pitchFamily="34" charset="0"/>
                <a:cs typeface="Arial" charset="0"/>
              </a:rPr>
            </a:br>
            <a:r>
              <a:rPr lang="en-US" sz="1067">
                <a:solidFill>
                  <a:schemeClr val="bg1"/>
                </a:solidFill>
                <a:latin typeface="Myriad Condensed Web" pitchFamily="34" charset="0"/>
                <a:cs typeface="Arial" charset="0"/>
              </a:rPr>
              <a:t>residential</a:t>
            </a:r>
            <a:br>
              <a:rPr lang="en-US" sz="1067">
                <a:solidFill>
                  <a:schemeClr val="bg1"/>
                </a:solidFill>
                <a:latin typeface="Myriad Condensed Web" pitchFamily="34" charset="0"/>
                <a:cs typeface="Arial" charset="0"/>
              </a:rPr>
            </a:br>
            <a:r>
              <a:rPr lang="en-US" sz="1067">
                <a:solidFill>
                  <a:schemeClr val="bg1"/>
                </a:solidFill>
                <a:latin typeface="Myriad Condensed Web" pitchFamily="34" charset="0"/>
                <a:cs typeface="Arial" charset="0"/>
              </a:rPr>
              <a:t>open space</a:t>
            </a:r>
            <a:br>
              <a:rPr lang="en-US" sz="1067">
                <a:solidFill>
                  <a:schemeClr val="bg1"/>
                </a:solidFill>
                <a:latin typeface="Myriad Condensed Web" pitchFamily="34" charset="0"/>
                <a:cs typeface="Arial" charset="0"/>
              </a:rPr>
            </a:br>
            <a:r>
              <a:rPr lang="en-US" sz="1067">
                <a:solidFill>
                  <a:schemeClr val="bg1"/>
                </a:solidFill>
                <a:latin typeface="Myriad Condensed Web" pitchFamily="34" charset="0"/>
                <a:cs typeface="Arial" charset="0"/>
              </a:rPr>
              <a:t>other</a:t>
            </a:r>
            <a:br>
              <a:rPr lang="en-US" sz="1067">
                <a:solidFill>
                  <a:schemeClr val="bg1"/>
                </a:solidFill>
                <a:latin typeface="Myriad Condensed Web" pitchFamily="34" charset="0"/>
                <a:cs typeface="Arial" charset="0"/>
              </a:rPr>
            </a:br>
            <a:r>
              <a:rPr lang="en-US" sz="1067">
                <a:solidFill>
                  <a:schemeClr val="bg1"/>
                </a:solidFill>
                <a:latin typeface="Myriad Condensed Web" pitchFamily="34" charset="0"/>
                <a:cs typeface="Arial" charset="0"/>
              </a:rPr>
              <a:t>transport</a:t>
            </a:r>
            <a:br>
              <a:rPr lang="en-US" sz="1067">
                <a:solidFill>
                  <a:schemeClr val="bg1"/>
                </a:solidFill>
                <a:latin typeface="Myriad Condensed Web" pitchFamily="34" charset="0"/>
                <a:cs typeface="Arial" charset="0"/>
              </a:rPr>
            </a:br>
            <a:r>
              <a:rPr lang="en-US" sz="1067">
                <a:solidFill>
                  <a:schemeClr val="bg1"/>
                </a:solidFill>
                <a:latin typeface="Myriad Condensed Web" pitchFamily="34" charset="0"/>
                <a:cs typeface="Arial" charset="0"/>
              </a:rPr>
              <a:t>institutional</a:t>
            </a:r>
            <a:br>
              <a:rPr lang="en-US" sz="1067">
                <a:solidFill>
                  <a:schemeClr val="bg1"/>
                </a:solidFill>
                <a:latin typeface="Myriad Condensed Web" pitchFamily="34" charset="0"/>
                <a:cs typeface="Arial" charset="0"/>
              </a:rPr>
            </a:br>
            <a:r>
              <a:rPr lang="en-US" sz="1067">
                <a:solidFill>
                  <a:schemeClr val="bg1"/>
                </a:solidFill>
                <a:latin typeface="Myriad Condensed Web" pitchFamily="34" charset="0"/>
                <a:cs typeface="Arial" charset="0"/>
              </a:rPr>
              <a:t>parking</a:t>
            </a:r>
            <a:br>
              <a:rPr lang="en-US" sz="1067">
                <a:solidFill>
                  <a:schemeClr val="bg1"/>
                </a:solidFill>
                <a:latin typeface="Myriad Condensed Web" pitchFamily="34" charset="0"/>
                <a:cs typeface="Arial" charset="0"/>
              </a:rPr>
            </a:br>
            <a:r>
              <a:rPr lang="en-US" sz="1067">
                <a:solidFill>
                  <a:schemeClr val="bg1"/>
                </a:solidFill>
                <a:latin typeface="Myriad Condensed Web" pitchFamily="34" charset="0"/>
                <a:cs typeface="Arial" charset="0"/>
              </a:rPr>
              <a:t>vacant</a:t>
            </a:r>
          </a:p>
        </p:txBody>
      </p:sp>
      <p:sp>
        <p:nvSpPr>
          <p:cNvPr id="15" name="Subtitle 2"/>
          <p:cNvSpPr txBox="1">
            <a:spLocks/>
          </p:cNvSpPr>
          <p:nvPr/>
        </p:nvSpPr>
        <p:spPr>
          <a:xfrm>
            <a:off x="228600" y="795215"/>
            <a:ext cx="7315200" cy="500185"/>
          </a:xfrm>
          <a:prstGeom prst="rect">
            <a:avLst/>
          </a:prstGeom>
        </p:spPr>
        <p:txBody>
          <a:bodyPr>
            <a:noAutofit/>
          </a:bodyPr>
          <a:lstStyle>
            <a:lvl1pPr marL="182886" indent="-182886" algn="l" defTabSz="731543" rtl="0" eaLnBrk="1" latinLnBrk="0" hangingPunct="1">
              <a:lnSpc>
                <a:spcPct val="90000"/>
              </a:lnSpc>
              <a:spcBef>
                <a:spcPts val="800"/>
              </a:spcBef>
              <a:buFont typeface="Arial" panose="020B0604020202020204" pitchFamily="34" charset="0"/>
              <a:buChar char="•"/>
              <a:defRPr sz="256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1pPr>
            <a:lvl2pPr marL="548657" indent="-182886" algn="l" defTabSz="731543" rtl="0" eaLnBrk="1" latinLnBrk="0" hangingPunct="1">
              <a:lnSpc>
                <a:spcPct val="90000"/>
              </a:lnSpc>
              <a:spcBef>
                <a:spcPts val="400"/>
              </a:spcBef>
              <a:buFont typeface="Arial" panose="020B0604020202020204" pitchFamily="34" charset="0"/>
              <a:buChar char="•"/>
              <a:defRPr sz="213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914429" indent="-182886" algn="l" defTabSz="731543" rtl="0" eaLnBrk="1" latinLnBrk="0" hangingPunct="1">
              <a:lnSpc>
                <a:spcPct val="90000"/>
              </a:lnSpc>
              <a:spcBef>
                <a:spcPts val="400"/>
              </a:spcBef>
              <a:buFont typeface="Arial" panose="020B0604020202020204" pitchFamily="34" charset="0"/>
              <a:buChar char="•"/>
              <a:defRPr sz="1707"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80200"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645971"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011743"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14"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86"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57"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a:lstStyle>
          <a:p>
            <a:pPr marL="0" indent="0">
              <a:buNone/>
            </a:pPr>
            <a:r>
              <a:rPr lang="en-US" sz="3282" dirty="0" smtClean="0">
                <a:solidFill>
                  <a:srgbClr val="527D98"/>
                </a:solidFill>
              </a:rPr>
              <a:t>What is GIS?</a:t>
            </a:r>
            <a:endParaRPr lang="en-US" sz="3282" dirty="0">
              <a:solidFill>
                <a:srgbClr val="527D98"/>
              </a:solidFill>
            </a:endParaRPr>
          </a:p>
        </p:txBody>
      </p:sp>
    </p:spTree>
    <p:extLst>
      <p:ext uri="{BB962C8B-B14F-4D97-AF65-F5344CB8AC3E}">
        <p14:creationId xmlns:p14="http://schemas.microsoft.com/office/powerpoint/2010/main" val="207344938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38200" y="1905000"/>
            <a:ext cx="8435164" cy="2585323"/>
          </a:xfrm>
          <a:prstGeom prst="rect">
            <a:avLst/>
          </a:prstGeom>
          <a:noFill/>
        </p:spPr>
        <p:txBody>
          <a:bodyPr wrap="square" rtlCol="0">
            <a:spAutoFit/>
          </a:bodyPr>
          <a:lstStyle/>
          <a:p>
            <a:r>
              <a:rPr lang="en-US" sz="1800" b="1" dirty="0">
                <a:solidFill>
                  <a:schemeClr val="tx1">
                    <a:lumMod val="95000"/>
                  </a:schemeClr>
                </a:solidFill>
              </a:rPr>
              <a:t>Emphasize in the foreground:</a:t>
            </a:r>
            <a:r>
              <a:rPr lang="en-US" sz="1800" dirty="0">
                <a:solidFill>
                  <a:schemeClr val="tx1">
                    <a:lumMod val="95000"/>
                  </a:schemeClr>
                </a:solidFill>
              </a:rPr>
              <a:t> </a:t>
            </a:r>
          </a:p>
          <a:p>
            <a:pPr lvl="0"/>
            <a:r>
              <a:rPr lang="en-US" sz="1800" dirty="0">
                <a:solidFill>
                  <a:schemeClr val="tx1">
                    <a:lumMod val="95000"/>
                  </a:schemeClr>
                </a:solidFill>
              </a:rPr>
              <a:t>The boundary of your area of interest (labeled) </a:t>
            </a:r>
          </a:p>
          <a:p>
            <a:pPr lvl="0"/>
            <a:r>
              <a:rPr lang="en-US" sz="1800" dirty="0">
                <a:solidFill>
                  <a:schemeClr val="tx1">
                    <a:lumMod val="95000"/>
                  </a:schemeClr>
                </a:solidFill>
              </a:rPr>
              <a:t>Named places, and other features related to your argument (labeled) </a:t>
            </a:r>
          </a:p>
          <a:p>
            <a:r>
              <a:rPr lang="en-US" sz="1800" b="1" dirty="0">
                <a:solidFill>
                  <a:schemeClr val="tx1">
                    <a:lumMod val="95000"/>
                  </a:schemeClr>
                </a:solidFill>
              </a:rPr>
              <a:t> </a:t>
            </a:r>
            <a:endParaRPr lang="en-US" sz="1800" dirty="0">
              <a:solidFill>
                <a:schemeClr val="tx1">
                  <a:lumMod val="95000"/>
                </a:schemeClr>
              </a:solidFill>
            </a:endParaRPr>
          </a:p>
          <a:p>
            <a:r>
              <a:rPr lang="en-US" sz="1800" b="1" dirty="0">
                <a:solidFill>
                  <a:schemeClr val="tx1">
                    <a:lumMod val="95000"/>
                  </a:schemeClr>
                </a:solidFill>
              </a:rPr>
              <a:t>Fade into the background:</a:t>
            </a:r>
            <a:r>
              <a:rPr lang="en-US" sz="1800" dirty="0">
                <a:solidFill>
                  <a:schemeClr val="tx1">
                    <a:lumMod val="95000"/>
                  </a:schemeClr>
                </a:solidFill>
              </a:rPr>
              <a:t> </a:t>
            </a:r>
          </a:p>
          <a:p>
            <a:pPr lvl="0"/>
            <a:r>
              <a:rPr lang="en-US" sz="1800" dirty="0">
                <a:solidFill>
                  <a:schemeClr val="tx1">
                    <a:lumMod val="95000"/>
                  </a:schemeClr>
                </a:solidFill>
              </a:rPr>
              <a:t>Major transportation features.</a:t>
            </a:r>
          </a:p>
          <a:p>
            <a:pPr lvl="0"/>
            <a:r>
              <a:rPr lang="en-US" sz="1800" dirty="0">
                <a:solidFill>
                  <a:schemeClr val="tx1">
                    <a:lumMod val="95000"/>
                  </a:schemeClr>
                </a:solidFill>
              </a:rPr>
              <a:t>Administrative boundaries of interest. </a:t>
            </a:r>
          </a:p>
          <a:p>
            <a:pPr lvl="0"/>
            <a:r>
              <a:rPr lang="en-US" sz="1800" dirty="0">
                <a:solidFill>
                  <a:schemeClr val="tx1">
                    <a:lumMod val="95000"/>
                  </a:schemeClr>
                </a:solidFill>
              </a:rPr>
              <a:t>Other layers that may help viewers orient themselves like parks, water, etc. </a:t>
            </a:r>
          </a:p>
          <a:p>
            <a:pPr lvl="0"/>
            <a:r>
              <a:rPr lang="en-US" sz="1800" dirty="0">
                <a:solidFill>
                  <a:schemeClr val="tx1">
                    <a:lumMod val="95000"/>
                  </a:schemeClr>
                </a:solidFill>
              </a:rPr>
              <a:t>Named places, large parks, water bodies (optional).</a:t>
            </a:r>
          </a:p>
        </p:txBody>
      </p:sp>
      <p:sp>
        <p:nvSpPr>
          <p:cNvPr id="6" name="TextBox 5"/>
          <p:cNvSpPr txBox="1">
            <a:spLocks noChangeArrowheads="1"/>
          </p:cNvSpPr>
          <p:nvPr/>
        </p:nvSpPr>
        <p:spPr bwMode="auto">
          <a:xfrm>
            <a:off x="210061" y="253341"/>
            <a:ext cx="2618024" cy="646331"/>
          </a:xfrm>
          <a:prstGeom prst="rect">
            <a:avLst/>
          </a:prstGeom>
          <a:noFill/>
          <a:ln w="9525">
            <a:noFill/>
            <a:miter lim="800000"/>
            <a:headEnd/>
            <a:tailEnd/>
          </a:ln>
        </p:spPr>
        <p:txBody>
          <a:bodyPr wrap="none">
            <a:spAutoFit/>
          </a:bodyPr>
          <a:lstStyle/>
          <a:p>
            <a:r>
              <a:rPr lang="en-US" sz="3600" b="1" dirty="0">
                <a:solidFill>
                  <a:srgbClr val="FFC000"/>
                </a:solidFill>
              </a:rPr>
              <a:t>cartography</a:t>
            </a:r>
          </a:p>
        </p:txBody>
      </p:sp>
    </p:spTree>
    <p:extLst>
      <p:ext uri="{BB962C8B-B14F-4D97-AF65-F5344CB8AC3E}">
        <p14:creationId xmlns:p14="http://schemas.microsoft.com/office/powerpoint/2010/main" val="32966460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38200" y="1295400"/>
            <a:ext cx="8087361" cy="3416320"/>
          </a:xfrm>
          <a:prstGeom prst="rect">
            <a:avLst/>
          </a:prstGeom>
          <a:noFill/>
        </p:spPr>
        <p:txBody>
          <a:bodyPr wrap="square" rtlCol="0">
            <a:spAutoFit/>
          </a:bodyPr>
          <a:lstStyle/>
          <a:p>
            <a:r>
              <a:rPr lang="en-US" sz="1800" dirty="0">
                <a:solidFill>
                  <a:schemeClr val="tx1">
                    <a:lumMod val="95000"/>
                  </a:schemeClr>
                </a:solidFill>
              </a:rPr>
              <a:t>Colors and symbols should reflect the importance of each layer. For example, borough boundaries can often be made gray. Less important layers should fade into the background.</a:t>
            </a:r>
          </a:p>
          <a:p>
            <a:endParaRPr lang="en-US" sz="1800" dirty="0">
              <a:solidFill>
                <a:schemeClr val="tx1">
                  <a:lumMod val="95000"/>
                </a:schemeClr>
              </a:solidFill>
            </a:endParaRPr>
          </a:p>
          <a:p>
            <a:pPr lvl="0"/>
            <a:r>
              <a:rPr lang="en-US" sz="1800" dirty="0">
                <a:solidFill>
                  <a:schemeClr val="tx1">
                    <a:lumMod val="95000"/>
                  </a:schemeClr>
                </a:solidFill>
              </a:rPr>
              <a:t>By regulating the brightness and line weights in the portrayal of specific features, you help the reader comprehend the map.</a:t>
            </a:r>
          </a:p>
          <a:p>
            <a:pPr lvl="0"/>
            <a:endParaRPr lang="en-US" sz="1800" dirty="0">
              <a:solidFill>
                <a:schemeClr val="tx1">
                  <a:lumMod val="95000"/>
                </a:schemeClr>
              </a:solidFill>
            </a:endParaRPr>
          </a:p>
          <a:p>
            <a:pPr lvl="0"/>
            <a:r>
              <a:rPr lang="en-US" sz="1800" dirty="0">
                <a:solidFill>
                  <a:schemeClr val="tx1">
                    <a:lumMod val="95000"/>
                  </a:schemeClr>
                </a:solidFill>
              </a:rPr>
              <a:t>Elements like north arrow and scale bar can be made smaller and gray.</a:t>
            </a:r>
          </a:p>
          <a:p>
            <a:pPr lvl="0"/>
            <a:r>
              <a:rPr lang="en-US" sz="1800" dirty="0">
                <a:solidFill>
                  <a:schemeClr val="tx1">
                    <a:lumMod val="95000"/>
                  </a:schemeClr>
                </a:solidFill>
              </a:rPr>
              <a:t>Stay away from bold, primary colors if possible. Color choice greatly affects the professional appearance of the map.</a:t>
            </a:r>
          </a:p>
          <a:p>
            <a:pPr lvl="0"/>
            <a:endParaRPr lang="en-US" sz="1800" dirty="0">
              <a:solidFill>
                <a:schemeClr val="tx1">
                  <a:lumMod val="95000"/>
                </a:schemeClr>
              </a:solidFill>
            </a:endParaRPr>
          </a:p>
          <a:p>
            <a:pPr lvl="0"/>
            <a:r>
              <a:rPr lang="en-US" sz="1800" dirty="0">
                <a:solidFill>
                  <a:schemeClr val="tx1">
                    <a:lumMod val="95000"/>
                  </a:schemeClr>
                </a:solidFill>
              </a:rPr>
              <a:t>Background map elements should be displayed in muted, non-distracting colors. </a:t>
            </a:r>
          </a:p>
        </p:txBody>
      </p:sp>
      <p:sp>
        <p:nvSpPr>
          <p:cNvPr id="6" name="TextBox 5"/>
          <p:cNvSpPr txBox="1">
            <a:spLocks noChangeArrowheads="1"/>
          </p:cNvSpPr>
          <p:nvPr/>
        </p:nvSpPr>
        <p:spPr bwMode="auto">
          <a:xfrm>
            <a:off x="210061" y="253341"/>
            <a:ext cx="2618024" cy="646331"/>
          </a:xfrm>
          <a:prstGeom prst="rect">
            <a:avLst/>
          </a:prstGeom>
          <a:noFill/>
          <a:ln w="9525">
            <a:noFill/>
            <a:miter lim="800000"/>
            <a:headEnd/>
            <a:tailEnd/>
          </a:ln>
        </p:spPr>
        <p:txBody>
          <a:bodyPr wrap="none">
            <a:spAutoFit/>
          </a:bodyPr>
          <a:lstStyle/>
          <a:p>
            <a:r>
              <a:rPr lang="en-US" sz="3600" b="1" dirty="0">
                <a:solidFill>
                  <a:srgbClr val="FFC000"/>
                </a:solidFill>
              </a:rPr>
              <a:t>cartography</a:t>
            </a:r>
          </a:p>
        </p:txBody>
      </p:sp>
    </p:spTree>
    <p:extLst>
      <p:ext uri="{BB962C8B-B14F-4D97-AF65-F5344CB8AC3E}">
        <p14:creationId xmlns:p14="http://schemas.microsoft.com/office/powerpoint/2010/main" val="312102462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3429000" y="3200400"/>
            <a:ext cx="959104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smtClean="0">
                <a:solidFill>
                  <a:srgbClr val="527D98"/>
                </a:solidFill>
                <a:cs typeface="Arial" charset="0"/>
              </a:rPr>
              <a:t>Bad maps!</a:t>
            </a:r>
            <a:endParaRPr lang="en-US" sz="4800" dirty="0">
              <a:solidFill>
                <a:srgbClr val="527D98"/>
              </a:solidFill>
              <a:cs typeface="Arial" charset="0"/>
            </a:endParaRPr>
          </a:p>
        </p:txBody>
      </p:sp>
    </p:spTree>
    <p:extLst>
      <p:ext uri="{BB962C8B-B14F-4D97-AF65-F5344CB8AC3E}">
        <p14:creationId xmlns:p14="http://schemas.microsoft.com/office/powerpoint/2010/main" val="33672896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Maps without meaning</a:t>
            </a:r>
            <a:endParaRPr lang="en-US" dirty="0">
              <a:latin typeface="MrEavesModOT" panose="020B0603060502020202" pitchFamily="34" charset="0"/>
            </a:endParaRPr>
          </a:p>
        </p:txBody>
      </p:sp>
      <p:pic>
        <p:nvPicPr>
          <p:cNvPr id="4" name="Picture 3"/>
          <p:cNvPicPr>
            <a:picLocks noChangeAspect="1"/>
          </p:cNvPicPr>
          <p:nvPr/>
        </p:nvPicPr>
        <p:blipFill rotWithShape="1">
          <a:blip r:embed="rId3"/>
          <a:srcRect l="4377" t="18139" r="4791" b="1045"/>
          <a:stretch/>
        </p:blipFill>
        <p:spPr>
          <a:xfrm>
            <a:off x="1343749" y="1463042"/>
            <a:ext cx="7066103" cy="4937759"/>
          </a:xfrm>
          <a:prstGeom prst="rect">
            <a:avLst/>
          </a:prstGeom>
        </p:spPr>
      </p:pic>
    </p:spTree>
    <p:extLst>
      <p:ext uri="{BB962C8B-B14F-4D97-AF65-F5344CB8AC3E}">
        <p14:creationId xmlns:p14="http://schemas.microsoft.com/office/powerpoint/2010/main" val="98887003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7570024" y="4551675"/>
            <a:ext cx="399935" cy="162559"/>
          </a:xfrm>
          <a:prstGeom prst="rect">
            <a:avLst/>
          </a:prstGeom>
          <a:solidFill>
            <a:schemeClr val="bg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3" name="Rectangle 12"/>
          <p:cNvSpPr/>
          <p:nvPr/>
        </p:nvSpPr>
        <p:spPr>
          <a:xfrm>
            <a:off x="7876871" y="4758262"/>
            <a:ext cx="399935" cy="162559"/>
          </a:xfrm>
          <a:prstGeom prst="rect">
            <a:avLst/>
          </a:prstGeom>
          <a:solidFill>
            <a:schemeClr val="bg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14" name="Rectangle 13"/>
          <p:cNvSpPr/>
          <p:nvPr/>
        </p:nvSpPr>
        <p:spPr>
          <a:xfrm>
            <a:off x="8046720" y="4958080"/>
            <a:ext cx="401882" cy="199820"/>
          </a:xfrm>
          <a:prstGeom prst="rect">
            <a:avLst/>
          </a:prstGeom>
          <a:solidFill>
            <a:schemeClr val="bg1"/>
          </a:solidFill>
          <a:ln w="730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3"/>
          </a:p>
        </p:txBody>
      </p:sp>
      <p:sp>
        <p:nvSpPr>
          <p:cNvPr id="7" name="Title 5"/>
          <p:cNvSpPr>
            <a:spLocks noGrp="1"/>
          </p:cNvSpPr>
          <p:nvPr>
            <p:ph type="title"/>
          </p:nvPr>
        </p:nvSpPr>
        <p:spPr>
          <a:xfrm>
            <a:off x="0" y="914401"/>
            <a:ext cx="9753600" cy="548640"/>
          </a:xfrm>
        </p:spPr>
        <p:txBody>
          <a:bodyPr/>
          <a:lstStyle/>
          <a:p>
            <a:r>
              <a:rPr lang="en-US" dirty="0" smtClean="0"/>
              <a:t>Incorrect data representation</a:t>
            </a:r>
            <a:endParaRPr lang="en-US" dirty="0">
              <a:latin typeface="MrEavesModOT" panose="020B0603060502020202" pitchFamily="34" charset="0"/>
            </a:endParaRPr>
          </a:p>
        </p:txBody>
      </p:sp>
      <p:pic>
        <p:nvPicPr>
          <p:cNvPr id="8" name="Picture 7"/>
          <p:cNvPicPr>
            <a:picLocks noChangeAspect="1"/>
          </p:cNvPicPr>
          <p:nvPr/>
        </p:nvPicPr>
        <p:blipFill rotWithShape="1">
          <a:blip r:embed="rId3"/>
          <a:srcRect l="8676" t="36076" r="8676" b="1899"/>
          <a:stretch/>
        </p:blipFill>
        <p:spPr>
          <a:xfrm>
            <a:off x="1761655" y="1747517"/>
            <a:ext cx="6339841" cy="3982720"/>
          </a:xfrm>
          <a:prstGeom prst="rect">
            <a:avLst/>
          </a:prstGeom>
        </p:spPr>
      </p:pic>
      <p:sp>
        <p:nvSpPr>
          <p:cNvPr id="10" name="Rectangle 9"/>
          <p:cNvSpPr/>
          <p:nvPr/>
        </p:nvSpPr>
        <p:spPr>
          <a:xfrm>
            <a:off x="6858778" y="5730237"/>
            <a:ext cx="1257075" cy="256545"/>
          </a:xfrm>
          <a:prstGeom prst="rect">
            <a:avLst/>
          </a:prstGeom>
        </p:spPr>
        <p:txBody>
          <a:bodyPr wrap="none">
            <a:spAutoFit/>
          </a:bodyPr>
          <a:lstStyle/>
          <a:p>
            <a:r>
              <a:rPr lang="en-US" sz="1067" i="1" dirty="0">
                <a:solidFill>
                  <a:srgbClr val="978981"/>
                </a:solidFill>
                <a:latin typeface="MrEavesModOT" panose="020B0603060502020202" pitchFamily="34" charset="0"/>
              </a:rPr>
              <a:t>http://dnain.fo/1yiE4Et</a:t>
            </a:r>
          </a:p>
        </p:txBody>
      </p:sp>
    </p:spTree>
    <p:extLst>
      <p:ext uri="{BB962C8B-B14F-4D97-AF65-F5344CB8AC3E}">
        <p14:creationId xmlns:p14="http://schemas.microsoft.com/office/powerpoint/2010/main" val="347401120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Divergent color scheme</a:t>
            </a:r>
            <a:endParaRPr lang="en-US" dirty="0">
              <a:latin typeface="MrEavesModOT" panose="020B0603060502020202" pitchFamily="34" charset="0"/>
            </a:endParaRPr>
          </a:p>
        </p:txBody>
      </p:sp>
      <p:pic>
        <p:nvPicPr>
          <p:cNvPr id="2050" name="Picture 2" descr="4850_map1"/>
          <p:cNvPicPr>
            <a:picLocks noChangeAspect="1" noChangeArrowheads="1"/>
          </p:cNvPicPr>
          <p:nvPr/>
        </p:nvPicPr>
        <p:blipFill rotWithShape="1">
          <a:blip r:embed="rId3">
            <a:extLst>
              <a:ext uri="{28A0092B-C50C-407E-A947-70E740481C1C}">
                <a14:useLocalDpi xmlns:a14="http://schemas.microsoft.com/office/drawing/2010/main" val="0"/>
              </a:ext>
            </a:extLst>
          </a:blip>
          <a:srcRect l="4835" t="2718" r="4784" b="47480"/>
          <a:stretch/>
        </p:blipFill>
        <p:spPr bwMode="auto">
          <a:xfrm>
            <a:off x="1971040" y="1463042"/>
            <a:ext cx="5811520" cy="4947645"/>
          </a:xfrm>
          <a:prstGeom prst="rect">
            <a:avLst/>
          </a:prstGeom>
          <a:noFill/>
          <a:extLst>
            <a:ext uri="{909E8E84-426E-40dd-AFC4-6F175D3DCCD1}">
              <a14:hiddenFill xmlns:a14="http://schemas.microsoft.com/office/drawing/2010/main" xmlns="">
                <a:solidFill>
                  <a:srgbClr val="FFFFFF"/>
                </a:solidFill>
              </a14:hiddenFill>
            </a:ext>
          </a:extLst>
        </p:spPr>
      </p:pic>
      <p:sp>
        <p:nvSpPr>
          <p:cNvPr id="3" name="Rectangle 2"/>
          <p:cNvSpPr/>
          <p:nvPr/>
        </p:nvSpPr>
        <p:spPr>
          <a:xfrm>
            <a:off x="7315200" y="6148051"/>
            <a:ext cx="4876800" cy="256545"/>
          </a:xfrm>
          <a:prstGeom prst="rect">
            <a:avLst/>
          </a:prstGeom>
        </p:spPr>
        <p:txBody>
          <a:bodyPr>
            <a:spAutoFit/>
          </a:bodyPr>
          <a:lstStyle/>
          <a:p>
            <a:r>
              <a:rPr lang="en-US" sz="1067" dirty="0">
                <a:solidFill>
                  <a:srgbClr val="978981"/>
                </a:solidFill>
                <a:latin typeface="MrEavesModOT" panose="020B0603060502020202" pitchFamily="34" charset="0"/>
              </a:rPr>
              <a:t>https://cartastrophe.wordpress.com/page/5/</a:t>
            </a:r>
          </a:p>
        </p:txBody>
      </p:sp>
    </p:spTree>
    <p:extLst>
      <p:ext uri="{BB962C8B-B14F-4D97-AF65-F5344CB8AC3E}">
        <p14:creationId xmlns:p14="http://schemas.microsoft.com/office/powerpoint/2010/main" val="2198304793"/>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508612" y="2524675"/>
            <a:ext cx="2997508" cy="2061718"/>
          </a:xfrm>
          <a:prstGeom prst="rect">
            <a:avLst/>
          </a:prstGeom>
        </p:spPr>
        <p:txBody>
          <a:bodyPr wrap="square">
            <a:spAutoFit/>
          </a:bodyPr>
          <a:lstStyle/>
          <a:p>
            <a:r>
              <a:rPr lang="en-US" sz="2133" dirty="0" smtClean="0"/>
              <a:t>Please consider reading this:</a:t>
            </a:r>
            <a:endParaRPr lang="en-US" sz="2133" dirty="0"/>
          </a:p>
          <a:p>
            <a:endParaRPr lang="en-US" sz="2133" dirty="0"/>
          </a:p>
          <a:p>
            <a:r>
              <a:rPr lang="en-US" sz="2133" dirty="0"/>
              <a:t>http://www.citylab.com/design/2015/06/when-maps-lie/396761/</a:t>
            </a:r>
          </a:p>
        </p:txBody>
      </p:sp>
      <p:pic>
        <p:nvPicPr>
          <p:cNvPr id="3" name="Picture 2"/>
          <p:cNvPicPr>
            <a:picLocks noChangeAspect="1"/>
          </p:cNvPicPr>
          <p:nvPr/>
        </p:nvPicPr>
        <p:blipFill rotWithShape="1">
          <a:blip r:embed="rId3"/>
          <a:srcRect l="1920" t="13971" r="3835" b="1225"/>
          <a:stretch/>
        </p:blipFill>
        <p:spPr>
          <a:xfrm>
            <a:off x="334825" y="621939"/>
            <a:ext cx="5997737" cy="6204976"/>
          </a:xfrm>
          <a:prstGeom prst="rect">
            <a:avLst/>
          </a:prstGeom>
        </p:spPr>
      </p:pic>
    </p:spTree>
    <p:extLst>
      <p:ext uri="{BB962C8B-B14F-4D97-AF65-F5344CB8AC3E}">
        <p14:creationId xmlns:p14="http://schemas.microsoft.com/office/powerpoint/2010/main" val="33082685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auto">
          <a:xfrm>
            <a:off x="609600" y="3352800"/>
            <a:ext cx="959104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smtClean="0">
                <a:solidFill>
                  <a:srgbClr val="527D98"/>
                </a:solidFill>
                <a:cs typeface="Arial" charset="0"/>
              </a:rPr>
              <a:t>Maps in presentations and reports</a:t>
            </a:r>
            <a:endParaRPr lang="en-US" sz="4800" dirty="0">
              <a:solidFill>
                <a:srgbClr val="527D98"/>
              </a:solidFill>
              <a:cs typeface="Arial" charset="0"/>
            </a:endParaRPr>
          </a:p>
        </p:txBody>
      </p:sp>
    </p:spTree>
    <p:extLst>
      <p:ext uri="{BB962C8B-B14F-4D97-AF65-F5344CB8AC3E}">
        <p14:creationId xmlns:p14="http://schemas.microsoft.com/office/powerpoint/2010/main" val="140380826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J:\ENVSERV\EMPLOYEE-FOLDERS\Jessie\Cartography Manual\Slides2.jpg"/>
          <p:cNvPicPr>
            <a:picLocks noChangeAspect="1"/>
          </p:cNvPicPr>
          <p:nvPr/>
        </p:nvPicPr>
        <p:blipFill>
          <a:blip r:embed="rId3"/>
          <a:srcRect/>
          <a:stretch>
            <a:fillRect/>
          </a:stretch>
        </p:blipFill>
        <p:spPr bwMode="auto">
          <a:xfrm>
            <a:off x="705712" y="852578"/>
            <a:ext cx="8140578" cy="6105223"/>
          </a:xfrm>
          <a:prstGeom prst="rect">
            <a:avLst/>
          </a:prstGeom>
          <a:noFill/>
          <a:ln w="9525">
            <a:noFill/>
            <a:miter lim="800000"/>
            <a:headEnd/>
            <a:tailEnd/>
          </a:ln>
        </p:spPr>
      </p:pic>
      <p:sp>
        <p:nvSpPr>
          <p:cNvPr id="4" name="TextBox 3"/>
          <p:cNvSpPr txBox="1"/>
          <p:nvPr/>
        </p:nvSpPr>
        <p:spPr>
          <a:xfrm>
            <a:off x="304800" y="228600"/>
            <a:ext cx="5410200" cy="469809"/>
          </a:xfrm>
          <a:prstGeom prst="rect">
            <a:avLst/>
          </a:prstGeom>
          <a:noFill/>
        </p:spPr>
        <p:txBody>
          <a:bodyPr wrap="square" rtlCol="0">
            <a:spAutoFit/>
          </a:bodyPr>
          <a:lstStyle/>
          <a:p>
            <a:r>
              <a:rPr lang="en-US" sz="2453" dirty="0" smtClean="0">
                <a:solidFill>
                  <a:schemeClr val="tx1">
                    <a:lumMod val="95000"/>
                  </a:schemeClr>
                </a:solidFill>
                <a:latin typeface="+mj-lt"/>
                <a:cs typeface="Arial" charset="0"/>
              </a:rPr>
              <a:t>Maps in presentations and reports</a:t>
            </a:r>
            <a:endParaRPr lang="en-US" sz="2453" dirty="0">
              <a:solidFill>
                <a:schemeClr val="tx1">
                  <a:lumMod val="95000"/>
                </a:schemeClr>
              </a:solidFill>
              <a:latin typeface="+mj-lt"/>
            </a:endParaRPr>
          </a:p>
        </p:txBody>
      </p:sp>
      <p:sp>
        <p:nvSpPr>
          <p:cNvPr id="5" name="TextBox 4"/>
          <p:cNvSpPr txBox="1"/>
          <p:nvPr/>
        </p:nvSpPr>
        <p:spPr>
          <a:xfrm>
            <a:off x="7315200" y="140338"/>
            <a:ext cx="875561" cy="646331"/>
          </a:xfrm>
          <a:prstGeom prst="rect">
            <a:avLst/>
          </a:prstGeom>
          <a:noFill/>
        </p:spPr>
        <p:txBody>
          <a:bodyPr wrap="none" rtlCol="0">
            <a:spAutoFit/>
          </a:bodyPr>
          <a:lstStyle/>
          <a:p>
            <a:r>
              <a:rPr lang="en-US" sz="3600" dirty="0" smtClean="0">
                <a:solidFill>
                  <a:srgbClr val="FF0000"/>
                </a:solidFill>
              </a:rPr>
              <a:t>No!</a:t>
            </a:r>
            <a:endParaRPr lang="en-US" sz="3600" dirty="0">
              <a:solidFill>
                <a:srgbClr val="FF0000"/>
              </a:solidFill>
            </a:endParaRPr>
          </a:p>
        </p:txBody>
      </p:sp>
    </p:spTree>
    <p:extLst>
      <p:ext uri="{BB962C8B-B14F-4D97-AF65-F5344CB8AC3E}">
        <p14:creationId xmlns:p14="http://schemas.microsoft.com/office/powerpoint/2010/main" val="8914020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J:\ENVSERV\EMPLOYEE-FOLDERS\Jessie\Cartography Manual\Slides.jpg"/>
          <p:cNvPicPr>
            <a:picLocks noChangeAspect="1"/>
          </p:cNvPicPr>
          <p:nvPr/>
        </p:nvPicPr>
        <p:blipFill>
          <a:blip r:embed="rId3"/>
          <a:srcRect/>
          <a:stretch>
            <a:fillRect/>
          </a:stretch>
        </p:blipFill>
        <p:spPr bwMode="auto">
          <a:xfrm>
            <a:off x="796235" y="934648"/>
            <a:ext cx="8061394" cy="6045829"/>
          </a:xfrm>
          <a:prstGeom prst="rect">
            <a:avLst/>
          </a:prstGeom>
          <a:noFill/>
          <a:ln w="9525">
            <a:noFill/>
            <a:miter lim="800000"/>
            <a:headEnd/>
            <a:tailEnd/>
          </a:ln>
        </p:spPr>
      </p:pic>
      <p:sp>
        <p:nvSpPr>
          <p:cNvPr id="5" name="TextBox 4"/>
          <p:cNvSpPr txBox="1"/>
          <p:nvPr/>
        </p:nvSpPr>
        <p:spPr>
          <a:xfrm>
            <a:off x="304800" y="228600"/>
            <a:ext cx="5410200" cy="469809"/>
          </a:xfrm>
          <a:prstGeom prst="rect">
            <a:avLst/>
          </a:prstGeom>
          <a:noFill/>
        </p:spPr>
        <p:txBody>
          <a:bodyPr wrap="square" rtlCol="0">
            <a:spAutoFit/>
          </a:bodyPr>
          <a:lstStyle/>
          <a:p>
            <a:r>
              <a:rPr lang="en-US" sz="2453" dirty="0" smtClean="0">
                <a:solidFill>
                  <a:schemeClr val="tx1">
                    <a:lumMod val="95000"/>
                  </a:schemeClr>
                </a:solidFill>
                <a:latin typeface="+mj-lt"/>
                <a:cs typeface="Arial" charset="0"/>
              </a:rPr>
              <a:t>Maps in presentations and reports</a:t>
            </a:r>
            <a:endParaRPr lang="en-US" sz="2453" dirty="0">
              <a:solidFill>
                <a:schemeClr val="tx1">
                  <a:lumMod val="95000"/>
                </a:schemeClr>
              </a:solidFill>
              <a:latin typeface="+mj-lt"/>
            </a:endParaRPr>
          </a:p>
        </p:txBody>
      </p:sp>
      <p:sp>
        <p:nvSpPr>
          <p:cNvPr id="6" name="TextBox 5"/>
          <p:cNvSpPr txBox="1"/>
          <p:nvPr/>
        </p:nvSpPr>
        <p:spPr>
          <a:xfrm>
            <a:off x="7315200" y="140338"/>
            <a:ext cx="959686" cy="646331"/>
          </a:xfrm>
          <a:prstGeom prst="rect">
            <a:avLst/>
          </a:prstGeom>
          <a:noFill/>
        </p:spPr>
        <p:txBody>
          <a:bodyPr wrap="none" rtlCol="0">
            <a:spAutoFit/>
          </a:bodyPr>
          <a:lstStyle/>
          <a:p>
            <a:r>
              <a:rPr lang="en-US" sz="3600" dirty="0" smtClean="0">
                <a:solidFill>
                  <a:srgbClr val="FF0000"/>
                </a:solidFill>
              </a:rPr>
              <a:t>Yes!</a:t>
            </a:r>
            <a:endParaRPr lang="en-US" sz="3600" dirty="0">
              <a:solidFill>
                <a:srgbClr val="FF0000"/>
              </a:solidFill>
            </a:endParaRPr>
          </a:p>
        </p:txBody>
      </p:sp>
    </p:spTree>
    <p:extLst>
      <p:ext uri="{BB962C8B-B14F-4D97-AF65-F5344CB8AC3E}">
        <p14:creationId xmlns:p14="http://schemas.microsoft.com/office/powerpoint/2010/main" val="30674792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69402" y="2966590"/>
            <a:ext cx="5265252" cy="1569660"/>
          </a:xfrm>
          <a:prstGeom prst="rect">
            <a:avLst/>
          </a:prstGeom>
          <a:noFill/>
        </p:spPr>
        <p:txBody>
          <a:bodyPr wrap="square" rtlCol="0">
            <a:spAutoFit/>
          </a:bodyPr>
          <a:lstStyle/>
          <a:p>
            <a:pPr algn="r"/>
            <a:r>
              <a:rPr lang="en-US" sz="2400" b="1" dirty="0">
                <a:solidFill>
                  <a:srgbClr val="DBD1CD"/>
                </a:solidFill>
                <a:cs typeface="Arial" charset="0"/>
              </a:rPr>
              <a:t>water quality + local health data</a:t>
            </a:r>
          </a:p>
          <a:p>
            <a:pPr algn="r"/>
            <a:r>
              <a:rPr lang="en-US" sz="2400" b="1" dirty="0">
                <a:solidFill>
                  <a:srgbClr val="DBD1CD"/>
                </a:solidFill>
                <a:cs typeface="Arial" charset="0"/>
              </a:rPr>
              <a:t>temperature data + vegetation</a:t>
            </a:r>
          </a:p>
          <a:p>
            <a:pPr algn="r"/>
            <a:r>
              <a:rPr lang="en-US" sz="2400" b="1" dirty="0">
                <a:solidFill>
                  <a:srgbClr val="DBD1CD"/>
                </a:solidFill>
                <a:cs typeface="Arial" charset="0"/>
              </a:rPr>
              <a:t>population + elevation </a:t>
            </a:r>
          </a:p>
          <a:p>
            <a:pPr algn="r"/>
            <a:r>
              <a:rPr lang="en-US" sz="2400" b="1" dirty="0">
                <a:solidFill>
                  <a:srgbClr val="DBD1CD"/>
                </a:solidFill>
                <a:cs typeface="Arial" charset="0"/>
              </a:rPr>
              <a:t>land use + real-estate development</a:t>
            </a:r>
            <a:endParaRPr lang="en-US" sz="2400" i="1" dirty="0">
              <a:solidFill>
                <a:srgbClr val="DBD1CD"/>
              </a:solidFill>
              <a:latin typeface="Georgia" pitchFamily="18" charset="0"/>
            </a:endParaRPr>
          </a:p>
        </p:txBody>
      </p:sp>
      <p:sp>
        <p:nvSpPr>
          <p:cNvPr id="8" name="Content Placeholder 2"/>
          <p:cNvSpPr txBox="1">
            <a:spLocks/>
          </p:cNvSpPr>
          <p:nvPr/>
        </p:nvSpPr>
        <p:spPr>
          <a:xfrm>
            <a:off x="2392680" y="2408698"/>
            <a:ext cx="5608320" cy="592182"/>
          </a:xfrm>
          <a:prstGeom prst="rect">
            <a:avLst/>
          </a:prstGeom>
        </p:spPr>
        <p:txBody>
          <a:bodyPr vert="horz" lIns="81277" tIns="40638" rIns="81277" bIns="40638" rtlCol="0" anchor="b">
            <a:noAutofit/>
          </a:bodyPr>
          <a:lstStyle>
            <a:lvl1pPr marL="0" indent="0" algn="r" defTabSz="914400" rtl="0" eaLnBrk="1" latinLnBrk="0" hangingPunct="1">
              <a:lnSpc>
                <a:spcPct val="90000"/>
              </a:lnSpc>
              <a:spcBef>
                <a:spcPts val="1000"/>
              </a:spcBef>
              <a:buFont typeface="Arial" panose="020B0604020202020204" pitchFamily="34" charset="0"/>
              <a:buNone/>
              <a:defRPr sz="320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987" b="1" dirty="0" smtClean="0">
                <a:solidFill>
                  <a:srgbClr val="DBD1CD"/>
                </a:solidFill>
              </a:rPr>
              <a:t>Relationships:</a:t>
            </a:r>
            <a:endParaRPr lang="en-US" sz="2987" b="1" dirty="0">
              <a:solidFill>
                <a:srgbClr val="DBD1CD"/>
              </a:solidFill>
            </a:endParaRPr>
          </a:p>
        </p:txBody>
      </p:sp>
      <p:sp>
        <p:nvSpPr>
          <p:cNvPr id="6" name="Subtitle 2"/>
          <p:cNvSpPr txBox="1">
            <a:spLocks/>
          </p:cNvSpPr>
          <p:nvPr/>
        </p:nvSpPr>
        <p:spPr>
          <a:xfrm>
            <a:off x="228600" y="838200"/>
            <a:ext cx="7315200" cy="500185"/>
          </a:xfrm>
          <a:prstGeom prst="rect">
            <a:avLst/>
          </a:prstGeom>
        </p:spPr>
        <p:txBody>
          <a:bodyPr>
            <a:noAutofit/>
          </a:bodyPr>
          <a:lstStyle>
            <a:lvl1pPr marL="182886" indent="-182886" algn="l" defTabSz="731543" rtl="0" eaLnBrk="1" latinLnBrk="0" hangingPunct="1">
              <a:lnSpc>
                <a:spcPct val="90000"/>
              </a:lnSpc>
              <a:spcBef>
                <a:spcPts val="800"/>
              </a:spcBef>
              <a:buFont typeface="Arial" panose="020B0604020202020204" pitchFamily="34" charset="0"/>
              <a:buChar char="•"/>
              <a:defRPr sz="256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1pPr>
            <a:lvl2pPr marL="548657" indent="-182886" algn="l" defTabSz="731543" rtl="0" eaLnBrk="1" latinLnBrk="0" hangingPunct="1">
              <a:lnSpc>
                <a:spcPct val="90000"/>
              </a:lnSpc>
              <a:spcBef>
                <a:spcPts val="400"/>
              </a:spcBef>
              <a:buFont typeface="Arial" panose="020B0604020202020204" pitchFamily="34" charset="0"/>
              <a:buChar char="•"/>
              <a:defRPr sz="213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914429" indent="-182886" algn="l" defTabSz="731543" rtl="0" eaLnBrk="1" latinLnBrk="0" hangingPunct="1">
              <a:lnSpc>
                <a:spcPct val="90000"/>
              </a:lnSpc>
              <a:spcBef>
                <a:spcPts val="400"/>
              </a:spcBef>
              <a:buFont typeface="Arial" panose="020B0604020202020204" pitchFamily="34" charset="0"/>
              <a:buChar char="•"/>
              <a:defRPr sz="1707"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80200"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645971"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011743"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14"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86"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57"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a:lstStyle>
          <a:p>
            <a:pPr marL="0" indent="0">
              <a:buNone/>
            </a:pPr>
            <a:r>
              <a:rPr lang="en-US" sz="3282" dirty="0" smtClean="0">
                <a:solidFill>
                  <a:srgbClr val="527D98"/>
                </a:solidFill>
              </a:rPr>
              <a:t>What is GIS?</a:t>
            </a:r>
            <a:endParaRPr lang="en-US" sz="3282" dirty="0">
              <a:solidFill>
                <a:srgbClr val="527D98"/>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0" y="957420"/>
            <a:ext cx="4597400" cy="5588000"/>
          </a:xfrm>
          <a:prstGeom prst="rect">
            <a:avLst/>
          </a:prstGeom>
        </p:spPr>
      </p:pic>
      <p:sp>
        <p:nvSpPr>
          <p:cNvPr id="2" name="Rectangle 1"/>
          <p:cNvSpPr/>
          <p:nvPr/>
        </p:nvSpPr>
        <p:spPr>
          <a:xfrm>
            <a:off x="7512012" y="6516845"/>
            <a:ext cx="2105063" cy="246221"/>
          </a:xfrm>
          <a:prstGeom prst="rect">
            <a:avLst/>
          </a:prstGeom>
        </p:spPr>
        <p:txBody>
          <a:bodyPr wrap="none">
            <a:spAutoFit/>
          </a:bodyPr>
          <a:lstStyle/>
          <a:p>
            <a:r>
              <a:rPr lang="en-US" sz="1000" i="1" dirty="0">
                <a:solidFill>
                  <a:srgbClr val="605650"/>
                </a:solidFill>
              </a:rPr>
              <a:t>http://www.srh.noaa.gov/bmx/?n=gis</a:t>
            </a:r>
          </a:p>
        </p:txBody>
      </p:sp>
    </p:spTree>
    <p:extLst>
      <p:ext uri="{BB962C8B-B14F-4D97-AF65-F5344CB8AC3E}">
        <p14:creationId xmlns:p14="http://schemas.microsoft.com/office/powerpoint/2010/main" val="215134037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3200400" y="3352800"/>
            <a:ext cx="358140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smtClean="0">
                <a:solidFill>
                  <a:srgbClr val="527D98"/>
                </a:solidFill>
                <a:cs typeface="Arial" charset="0"/>
              </a:rPr>
              <a:t>Census data</a:t>
            </a:r>
            <a:endParaRPr lang="en-US" sz="4800" dirty="0">
              <a:solidFill>
                <a:srgbClr val="527D98"/>
              </a:solidFill>
              <a:cs typeface="Arial" charset="0"/>
            </a:endParaRPr>
          </a:p>
        </p:txBody>
      </p:sp>
    </p:spTree>
    <p:extLst>
      <p:ext uri="{BB962C8B-B14F-4D97-AF65-F5344CB8AC3E}">
        <p14:creationId xmlns:p14="http://schemas.microsoft.com/office/powerpoint/2010/main" val="147174647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609600" y="2057400"/>
            <a:ext cx="6324600" cy="1107996"/>
          </a:xfrm>
          <a:prstGeom prst="rect">
            <a:avLst/>
          </a:prstGeom>
          <a:noFill/>
          <a:ln w="9525">
            <a:noFill/>
            <a:miter lim="800000"/>
            <a:headEnd/>
            <a:tailEnd/>
          </a:ln>
          <a:effectLst/>
        </p:spPr>
        <p:txBody>
          <a:bodyPr wrap="square" lIns="0" tIns="0" rIns="0" bIns="0">
            <a:spAutoFit/>
          </a:bodyPr>
          <a:lstStyle/>
          <a:p>
            <a:pPr>
              <a:spcBef>
                <a:spcPct val="50000"/>
              </a:spcBef>
            </a:pPr>
            <a:r>
              <a:rPr lang="en-US" sz="1800" dirty="0" smtClean="0">
                <a:solidFill>
                  <a:srgbClr val="DBD1CD"/>
                </a:solidFill>
                <a:cs typeface="Arial" charset="0"/>
              </a:rPr>
              <a:t>-Decennial vs ACS</a:t>
            </a:r>
          </a:p>
          <a:p>
            <a:pPr>
              <a:spcBef>
                <a:spcPct val="50000"/>
              </a:spcBef>
            </a:pPr>
            <a:r>
              <a:rPr lang="en-US" sz="1800" dirty="0" smtClean="0">
                <a:solidFill>
                  <a:srgbClr val="DBD1CD"/>
                </a:solidFill>
                <a:cs typeface="Arial" charset="0"/>
              </a:rPr>
              <a:t>-Boundary alignment issues</a:t>
            </a:r>
          </a:p>
          <a:p>
            <a:pPr>
              <a:spcBef>
                <a:spcPct val="50000"/>
              </a:spcBef>
            </a:pPr>
            <a:endParaRPr lang="en-US" sz="1800" dirty="0">
              <a:solidFill>
                <a:srgbClr val="DBD1CD"/>
              </a:solidFill>
              <a:cs typeface="Arial" charset="0"/>
            </a:endParaRPr>
          </a:p>
        </p:txBody>
      </p:sp>
      <p:pic>
        <p:nvPicPr>
          <p:cNvPr id="3" name="Picture 2" descr="C:\Users\Jessie\Desktop\CensusPage1.jpg"/>
          <p:cNvPicPr>
            <a:picLocks noChangeAspect="1" noChangeArrowheads="1"/>
          </p:cNvPicPr>
          <p:nvPr/>
        </p:nvPicPr>
        <p:blipFill>
          <a:blip r:embed="rId2" cstate="print"/>
          <a:srcRect/>
          <a:stretch>
            <a:fillRect/>
          </a:stretch>
        </p:blipFill>
        <p:spPr bwMode="auto">
          <a:xfrm>
            <a:off x="3962400" y="685800"/>
            <a:ext cx="5105400" cy="6138839"/>
          </a:xfrm>
          <a:prstGeom prst="rect">
            <a:avLst/>
          </a:prstGeom>
          <a:ln>
            <a:noFill/>
          </a:ln>
          <a:effectLst>
            <a:outerShdw blurRad="292100" dist="139700" dir="2700000" algn="tl" rotWithShape="0">
              <a:srgbClr val="333333">
                <a:alpha val="65000"/>
              </a:srgbClr>
            </a:outerShdw>
          </a:effectLst>
        </p:spPr>
      </p:pic>
      <p:sp>
        <p:nvSpPr>
          <p:cNvPr id="5" name="Text Box 3"/>
          <p:cNvSpPr txBox="1">
            <a:spLocks noChangeArrowheads="1"/>
          </p:cNvSpPr>
          <p:nvPr/>
        </p:nvSpPr>
        <p:spPr bwMode="auto">
          <a:xfrm>
            <a:off x="304800" y="339804"/>
            <a:ext cx="9591040" cy="553998"/>
          </a:xfrm>
          <a:prstGeom prst="rect">
            <a:avLst/>
          </a:prstGeom>
          <a:noFill/>
          <a:ln w="9525">
            <a:noFill/>
            <a:miter lim="800000"/>
            <a:headEnd/>
            <a:tailEnd/>
          </a:ln>
          <a:effectLst/>
        </p:spPr>
        <p:txBody>
          <a:bodyPr wrap="square" lIns="0" tIns="0" rIns="0" bIns="0">
            <a:spAutoFit/>
          </a:bodyPr>
          <a:lstStyle/>
          <a:p>
            <a:pPr>
              <a:spcBef>
                <a:spcPct val="50000"/>
              </a:spcBef>
            </a:pPr>
            <a:r>
              <a:rPr lang="en-US" sz="3600" dirty="0" smtClean="0">
                <a:solidFill>
                  <a:srgbClr val="527D98"/>
                </a:solidFill>
                <a:cs typeface="Arial" charset="0"/>
              </a:rPr>
              <a:t>Census</a:t>
            </a:r>
            <a:endParaRPr lang="en-US" sz="3600" dirty="0">
              <a:solidFill>
                <a:srgbClr val="527D98"/>
              </a:solidFill>
              <a:cs typeface="Arial" charset="0"/>
            </a:endParaRPr>
          </a:p>
        </p:txBody>
      </p:sp>
    </p:spTree>
    <p:extLst>
      <p:ext uri="{BB962C8B-B14F-4D97-AF65-F5344CB8AC3E}">
        <p14:creationId xmlns:p14="http://schemas.microsoft.com/office/powerpoint/2010/main" val="173443804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Box 3"/>
          <p:cNvSpPr txBox="1">
            <a:spLocks noChangeArrowheads="1"/>
          </p:cNvSpPr>
          <p:nvPr/>
        </p:nvSpPr>
        <p:spPr bwMode="auto">
          <a:xfrm>
            <a:off x="990600" y="2438400"/>
            <a:ext cx="2844800" cy="3243580"/>
          </a:xfrm>
          <a:prstGeom prst="rect">
            <a:avLst/>
          </a:prstGeom>
          <a:noFill/>
          <a:ln w="9525">
            <a:noFill/>
            <a:miter lim="800000"/>
            <a:headEnd/>
            <a:tailEnd/>
          </a:ln>
          <a:effectLst/>
        </p:spPr>
        <p:txBody>
          <a:bodyPr wrap="square">
            <a:spAutoFit/>
          </a:bodyPr>
          <a:lstStyle/>
          <a:p>
            <a:pPr>
              <a:defRPr/>
            </a:pPr>
            <a:r>
              <a:rPr lang="en-US" sz="3413" dirty="0">
                <a:solidFill>
                  <a:srgbClr val="7030A0"/>
                </a:solidFill>
              </a:rPr>
              <a:t>modifiable areal </a:t>
            </a:r>
          </a:p>
          <a:p>
            <a:pPr>
              <a:defRPr/>
            </a:pPr>
            <a:r>
              <a:rPr lang="en-US" sz="3413" dirty="0">
                <a:solidFill>
                  <a:srgbClr val="7030A0"/>
                </a:solidFill>
              </a:rPr>
              <a:t>unit problem (MAUP):</a:t>
            </a:r>
          </a:p>
          <a:p>
            <a:pPr>
              <a:defRPr/>
            </a:pPr>
            <a:endParaRPr lang="en-US" sz="3413" dirty="0">
              <a:solidFill>
                <a:srgbClr val="7030A0"/>
              </a:solidFill>
            </a:endParaRPr>
          </a:p>
          <a:p>
            <a:pPr>
              <a:defRPr/>
            </a:pPr>
            <a:endParaRPr lang="en-US" sz="3413" dirty="0">
              <a:solidFill>
                <a:srgbClr val="7030A0"/>
              </a:solidFill>
            </a:endParaRPr>
          </a:p>
        </p:txBody>
      </p:sp>
      <p:pic>
        <p:nvPicPr>
          <p:cNvPr id="66562" name="Picture 2"/>
          <p:cNvPicPr>
            <a:picLocks noChangeAspect="1" noChangeArrowheads="1"/>
          </p:cNvPicPr>
          <p:nvPr/>
        </p:nvPicPr>
        <p:blipFill>
          <a:blip r:embed="rId3" cstate="print"/>
          <a:srcRect/>
          <a:stretch>
            <a:fillRect/>
          </a:stretch>
        </p:blipFill>
        <p:spPr bwMode="auto">
          <a:xfrm>
            <a:off x="3733800" y="1219200"/>
            <a:ext cx="5425440" cy="5172253"/>
          </a:xfrm>
          <a:prstGeom prst="rect">
            <a:avLst/>
          </a:prstGeom>
          <a:noFill/>
          <a:ln w="9525">
            <a:noFill/>
            <a:miter lim="800000"/>
            <a:headEnd/>
            <a:tailEnd/>
          </a:ln>
          <a:effectLst/>
        </p:spPr>
      </p:pic>
    </p:spTree>
    <p:extLst>
      <p:ext uri="{BB962C8B-B14F-4D97-AF65-F5344CB8AC3E}">
        <p14:creationId xmlns:p14="http://schemas.microsoft.com/office/powerpoint/2010/main" val="344940365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Box 3"/>
          <p:cNvSpPr txBox="1">
            <a:spLocks noChangeArrowheads="1"/>
          </p:cNvSpPr>
          <p:nvPr/>
        </p:nvSpPr>
        <p:spPr bwMode="auto">
          <a:xfrm>
            <a:off x="685800" y="1219200"/>
            <a:ext cx="9753600" cy="617541"/>
          </a:xfrm>
          <a:prstGeom prst="rect">
            <a:avLst/>
          </a:prstGeom>
          <a:noFill/>
          <a:ln w="9525">
            <a:noFill/>
            <a:miter lim="800000"/>
            <a:headEnd/>
            <a:tailEnd/>
          </a:ln>
          <a:effectLst/>
        </p:spPr>
        <p:txBody>
          <a:bodyPr wrap="square">
            <a:spAutoFit/>
          </a:bodyPr>
          <a:lstStyle/>
          <a:p>
            <a:pPr>
              <a:defRPr/>
            </a:pPr>
            <a:r>
              <a:rPr lang="en-US" sz="3413" dirty="0">
                <a:solidFill>
                  <a:srgbClr val="7030A0"/>
                </a:solidFill>
                <a:latin typeface="+mj-lt"/>
              </a:rPr>
              <a:t>modifiable areal unit problem (MAUP): </a:t>
            </a:r>
            <a:r>
              <a:rPr lang="en-US" sz="3413" b="1" dirty="0">
                <a:solidFill>
                  <a:srgbClr val="7030A0"/>
                </a:solidFill>
                <a:latin typeface="+mj-lt"/>
              </a:rPr>
              <a:t>Scale</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1905000"/>
            <a:ext cx="2834869" cy="422100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93921" y="1905001"/>
            <a:ext cx="3004628" cy="422100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4956514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2819400" y="3352800"/>
            <a:ext cx="472440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smtClean="0">
                <a:solidFill>
                  <a:srgbClr val="527D98"/>
                </a:solidFill>
                <a:cs typeface="Arial" charset="0"/>
              </a:rPr>
              <a:t>Census resources</a:t>
            </a:r>
            <a:endParaRPr lang="en-US" sz="4800" dirty="0">
              <a:solidFill>
                <a:srgbClr val="527D98"/>
              </a:solidFill>
              <a:cs typeface="Arial" charset="0"/>
            </a:endParaRPr>
          </a:p>
        </p:txBody>
      </p:sp>
    </p:spTree>
    <p:extLst>
      <p:ext uri="{BB962C8B-B14F-4D97-AF65-F5344CB8AC3E}">
        <p14:creationId xmlns:p14="http://schemas.microsoft.com/office/powerpoint/2010/main" val="75791735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295400" y="609600"/>
            <a:ext cx="7052397" cy="6031765"/>
          </a:xfrm>
          <a:prstGeom prst="rect">
            <a:avLst/>
          </a:prstGeom>
        </p:spPr>
      </p:pic>
    </p:spTree>
    <p:extLst>
      <p:ext uri="{BB962C8B-B14F-4D97-AF65-F5344CB8AC3E}">
        <p14:creationId xmlns:p14="http://schemas.microsoft.com/office/powerpoint/2010/main" val="635549345"/>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1855" t="12210" r="2814" b="2153"/>
          <a:stretch/>
        </p:blipFill>
        <p:spPr bwMode="auto">
          <a:xfrm>
            <a:off x="1524000" y="830997"/>
            <a:ext cx="6782937" cy="5636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297512823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762000" y="3276600"/>
            <a:ext cx="959104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smtClean="0">
                <a:solidFill>
                  <a:srgbClr val="527D98"/>
                </a:solidFill>
                <a:cs typeface="Arial" charset="0"/>
              </a:rPr>
              <a:t>Interactive maps for NYC context</a:t>
            </a:r>
            <a:endParaRPr lang="en-US" sz="4800" dirty="0">
              <a:solidFill>
                <a:srgbClr val="527D98"/>
              </a:solidFill>
              <a:cs typeface="Arial" charset="0"/>
            </a:endParaRPr>
          </a:p>
        </p:txBody>
      </p:sp>
    </p:spTree>
    <p:extLst>
      <p:ext uri="{BB962C8B-B14F-4D97-AF65-F5344CB8AC3E}">
        <p14:creationId xmlns:p14="http://schemas.microsoft.com/office/powerpoint/2010/main" val="212245817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8600" y="762000"/>
            <a:ext cx="9226472" cy="5538787"/>
          </a:xfrm>
          <a:prstGeom prst="rect">
            <a:avLst/>
          </a:prstGeom>
        </p:spPr>
      </p:pic>
      <p:sp>
        <p:nvSpPr>
          <p:cNvPr id="3" name="Rectangle 2"/>
          <p:cNvSpPr/>
          <p:nvPr/>
        </p:nvSpPr>
        <p:spPr>
          <a:xfrm>
            <a:off x="2538160" y="6553200"/>
            <a:ext cx="4607352" cy="446276"/>
          </a:xfrm>
          <a:prstGeom prst="rect">
            <a:avLst/>
          </a:prstGeom>
        </p:spPr>
        <p:txBody>
          <a:bodyPr wrap="none">
            <a:spAutoFit/>
          </a:bodyPr>
          <a:lstStyle/>
          <a:p>
            <a:r>
              <a:rPr lang="en-US" dirty="0"/>
              <a:t>http://nyc.pediacities.com/Nycpedia</a:t>
            </a:r>
          </a:p>
        </p:txBody>
      </p:sp>
    </p:spTree>
    <p:extLst>
      <p:ext uri="{BB962C8B-B14F-4D97-AF65-F5344CB8AC3E}">
        <p14:creationId xmlns:p14="http://schemas.microsoft.com/office/powerpoint/2010/main" val="42477652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99391" y="727180"/>
            <a:ext cx="9578009" cy="5749820"/>
          </a:xfrm>
          <a:prstGeom prst="rect">
            <a:avLst/>
          </a:prstGeom>
        </p:spPr>
      </p:pic>
      <p:sp>
        <p:nvSpPr>
          <p:cNvPr id="3" name="Rectangle 2"/>
          <p:cNvSpPr/>
          <p:nvPr/>
        </p:nvSpPr>
        <p:spPr>
          <a:xfrm>
            <a:off x="2506974" y="6629400"/>
            <a:ext cx="4762842" cy="446276"/>
          </a:xfrm>
          <a:prstGeom prst="rect">
            <a:avLst/>
          </a:prstGeom>
        </p:spPr>
        <p:txBody>
          <a:bodyPr wrap="none">
            <a:spAutoFit/>
          </a:bodyPr>
          <a:lstStyle/>
          <a:p>
            <a:r>
              <a:rPr lang="en-US" dirty="0"/>
              <a:t>http://maps.nyc.gov/doitt/nycitymap/</a:t>
            </a:r>
          </a:p>
        </p:txBody>
      </p:sp>
    </p:spTree>
    <p:extLst>
      <p:ext uri="{BB962C8B-B14F-4D97-AF65-F5344CB8AC3E}">
        <p14:creationId xmlns:p14="http://schemas.microsoft.com/office/powerpoint/2010/main" val="8529205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80673" y="1612701"/>
            <a:ext cx="5265252" cy="2308324"/>
          </a:xfrm>
          <a:prstGeom prst="rect">
            <a:avLst/>
          </a:prstGeom>
          <a:noFill/>
        </p:spPr>
        <p:txBody>
          <a:bodyPr wrap="square" rtlCol="0">
            <a:spAutoFit/>
          </a:bodyPr>
          <a:lstStyle/>
          <a:p>
            <a:pPr algn="r"/>
            <a:r>
              <a:rPr lang="en-US" sz="2400" b="1" dirty="0" smtClean="0">
                <a:solidFill>
                  <a:srgbClr val="DBD1CD"/>
                </a:solidFill>
                <a:cs typeface="Arial" charset="0"/>
              </a:rPr>
              <a:t>Visualize</a:t>
            </a:r>
          </a:p>
          <a:p>
            <a:pPr algn="r"/>
            <a:r>
              <a:rPr lang="en-US" sz="2400" b="1" dirty="0" smtClean="0">
                <a:solidFill>
                  <a:srgbClr val="DBD1CD"/>
                </a:solidFill>
                <a:cs typeface="Arial" charset="0"/>
              </a:rPr>
              <a:t>Ask questions</a:t>
            </a:r>
          </a:p>
          <a:p>
            <a:pPr algn="r"/>
            <a:r>
              <a:rPr lang="en-US" sz="2400" b="1" dirty="0" smtClean="0">
                <a:solidFill>
                  <a:srgbClr val="DBD1CD"/>
                </a:solidFill>
                <a:cs typeface="Arial" charset="0"/>
              </a:rPr>
              <a:t>Context</a:t>
            </a:r>
          </a:p>
          <a:p>
            <a:pPr algn="r"/>
            <a:r>
              <a:rPr lang="en-US" sz="2400" b="1" dirty="0" smtClean="0">
                <a:solidFill>
                  <a:srgbClr val="DBD1CD"/>
                </a:solidFill>
                <a:cs typeface="Arial" charset="0"/>
              </a:rPr>
              <a:t>Calculate and quantify</a:t>
            </a:r>
          </a:p>
          <a:p>
            <a:pPr algn="r"/>
            <a:r>
              <a:rPr lang="en-US" sz="2400" b="1" dirty="0" smtClean="0">
                <a:solidFill>
                  <a:srgbClr val="DBD1CD"/>
                </a:solidFill>
                <a:cs typeface="Arial" charset="0"/>
              </a:rPr>
              <a:t>Inspect</a:t>
            </a:r>
          </a:p>
          <a:p>
            <a:pPr algn="r"/>
            <a:r>
              <a:rPr lang="en-US" sz="2400" b="1" dirty="0" smtClean="0">
                <a:solidFill>
                  <a:srgbClr val="DBD1CD"/>
                </a:solidFill>
                <a:cs typeface="Arial" charset="0"/>
              </a:rPr>
              <a:t>Interpreting patterns</a:t>
            </a:r>
            <a:endParaRPr lang="en-US" sz="2400" dirty="0">
              <a:solidFill>
                <a:srgbClr val="DBD1CD"/>
              </a:solidFill>
            </a:endParaRPr>
          </a:p>
        </p:txBody>
      </p:sp>
      <p:sp>
        <p:nvSpPr>
          <p:cNvPr id="8" name="Content Placeholder 2"/>
          <p:cNvSpPr txBox="1">
            <a:spLocks/>
          </p:cNvSpPr>
          <p:nvPr/>
        </p:nvSpPr>
        <p:spPr>
          <a:xfrm>
            <a:off x="2392680" y="2408698"/>
            <a:ext cx="5608320" cy="592182"/>
          </a:xfrm>
          <a:prstGeom prst="rect">
            <a:avLst/>
          </a:prstGeom>
        </p:spPr>
        <p:txBody>
          <a:bodyPr vert="horz" lIns="81277" tIns="40638" rIns="81277" bIns="40638" rtlCol="0" anchor="b">
            <a:noAutofit/>
          </a:bodyPr>
          <a:lstStyle>
            <a:lvl1pPr marL="0" indent="0" algn="r" defTabSz="914400" rtl="0" eaLnBrk="1" latinLnBrk="0" hangingPunct="1">
              <a:lnSpc>
                <a:spcPct val="90000"/>
              </a:lnSpc>
              <a:spcBef>
                <a:spcPts val="1000"/>
              </a:spcBef>
              <a:buFont typeface="Arial" panose="020B0604020202020204" pitchFamily="34" charset="0"/>
              <a:buNone/>
              <a:defRPr sz="320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endParaRPr lang="en-US" sz="2987" b="1" dirty="0">
              <a:solidFill>
                <a:srgbClr val="DBD1CD"/>
              </a:solidFill>
            </a:endParaRPr>
          </a:p>
        </p:txBody>
      </p:sp>
      <p:sp>
        <p:nvSpPr>
          <p:cNvPr id="6" name="Subtitle 2"/>
          <p:cNvSpPr txBox="1">
            <a:spLocks/>
          </p:cNvSpPr>
          <p:nvPr/>
        </p:nvSpPr>
        <p:spPr>
          <a:xfrm>
            <a:off x="228600" y="838200"/>
            <a:ext cx="7315200" cy="500185"/>
          </a:xfrm>
          <a:prstGeom prst="rect">
            <a:avLst/>
          </a:prstGeom>
        </p:spPr>
        <p:txBody>
          <a:bodyPr>
            <a:noAutofit/>
          </a:bodyPr>
          <a:lstStyle>
            <a:lvl1pPr marL="182886" indent="-182886" algn="l" defTabSz="731543" rtl="0" eaLnBrk="1" latinLnBrk="0" hangingPunct="1">
              <a:lnSpc>
                <a:spcPct val="90000"/>
              </a:lnSpc>
              <a:spcBef>
                <a:spcPts val="800"/>
              </a:spcBef>
              <a:buFont typeface="Arial" panose="020B0604020202020204" pitchFamily="34" charset="0"/>
              <a:buChar char="•"/>
              <a:defRPr sz="256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1pPr>
            <a:lvl2pPr marL="548657" indent="-182886" algn="l" defTabSz="731543" rtl="0" eaLnBrk="1" latinLnBrk="0" hangingPunct="1">
              <a:lnSpc>
                <a:spcPct val="90000"/>
              </a:lnSpc>
              <a:spcBef>
                <a:spcPts val="400"/>
              </a:spcBef>
              <a:buFont typeface="Arial" panose="020B0604020202020204" pitchFamily="34" charset="0"/>
              <a:buChar char="•"/>
              <a:defRPr sz="213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914429" indent="-182886" algn="l" defTabSz="731543" rtl="0" eaLnBrk="1" latinLnBrk="0" hangingPunct="1">
              <a:lnSpc>
                <a:spcPct val="90000"/>
              </a:lnSpc>
              <a:spcBef>
                <a:spcPts val="400"/>
              </a:spcBef>
              <a:buFont typeface="Arial" panose="020B0604020202020204" pitchFamily="34" charset="0"/>
              <a:buChar char="•"/>
              <a:defRPr sz="1707"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80200"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645971"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011743"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14"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86"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57"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a:lstStyle>
          <a:p>
            <a:pPr marL="0" indent="0">
              <a:buNone/>
            </a:pPr>
            <a:r>
              <a:rPr lang="en-US" sz="3282" dirty="0" smtClean="0">
                <a:solidFill>
                  <a:srgbClr val="527D98"/>
                </a:solidFill>
              </a:rPr>
              <a:t>What is GIS?</a:t>
            </a:r>
            <a:endParaRPr lang="en-US" sz="3282" dirty="0">
              <a:solidFill>
                <a:srgbClr val="527D98"/>
              </a:solidFill>
            </a:endParaRPr>
          </a:p>
        </p:txBody>
      </p:sp>
      <p:sp>
        <p:nvSpPr>
          <p:cNvPr id="9" name="TextBox 8"/>
          <p:cNvSpPr txBox="1"/>
          <p:nvPr/>
        </p:nvSpPr>
        <p:spPr>
          <a:xfrm>
            <a:off x="4884579" y="1612701"/>
            <a:ext cx="5265252" cy="2677656"/>
          </a:xfrm>
          <a:prstGeom prst="rect">
            <a:avLst/>
          </a:prstGeom>
          <a:noFill/>
        </p:spPr>
        <p:txBody>
          <a:bodyPr wrap="square" rtlCol="0">
            <a:spAutoFit/>
          </a:bodyPr>
          <a:lstStyle/>
          <a:p>
            <a:r>
              <a:rPr lang="en-US" sz="2400" b="1" dirty="0" smtClean="0">
                <a:solidFill>
                  <a:srgbClr val="527D98"/>
                </a:solidFill>
                <a:cs typeface="Arial" charset="0"/>
              </a:rPr>
              <a:t>Public health</a:t>
            </a:r>
          </a:p>
          <a:p>
            <a:r>
              <a:rPr lang="en-US" sz="2400" b="1" dirty="0">
                <a:solidFill>
                  <a:srgbClr val="527D98"/>
                </a:solidFill>
                <a:cs typeface="Arial" charset="0"/>
              </a:rPr>
              <a:t>Retail</a:t>
            </a:r>
          </a:p>
          <a:p>
            <a:r>
              <a:rPr lang="en-US" sz="2400" b="1" dirty="0" smtClean="0">
                <a:solidFill>
                  <a:srgbClr val="527D98"/>
                </a:solidFill>
                <a:cs typeface="Arial" charset="0"/>
              </a:rPr>
              <a:t>Planning and Architecture</a:t>
            </a:r>
          </a:p>
          <a:p>
            <a:r>
              <a:rPr lang="en-US" sz="2400" b="1" dirty="0" smtClean="0">
                <a:solidFill>
                  <a:srgbClr val="527D98"/>
                </a:solidFill>
                <a:cs typeface="Arial" charset="0"/>
              </a:rPr>
              <a:t>Ecology</a:t>
            </a:r>
          </a:p>
          <a:p>
            <a:r>
              <a:rPr lang="en-US" sz="2400" b="1" dirty="0">
                <a:solidFill>
                  <a:srgbClr val="527D98"/>
                </a:solidFill>
                <a:cs typeface="Arial" charset="0"/>
              </a:rPr>
              <a:t>Transportation</a:t>
            </a:r>
          </a:p>
          <a:p>
            <a:r>
              <a:rPr lang="en-US" sz="2400" b="1" dirty="0" smtClean="0">
                <a:solidFill>
                  <a:srgbClr val="527D98"/>
                </a:solidFill>
                <a:cs typeface="Arial" charset="0"/>
              </a:rPr>
              <a:t>Military</a:t>
            </a:r>
            <a:endParaRPr lang="en-US" sz="2400" b="1" dirty="0">
              <a:solidFill>
                <a:srgbClr val="527D98"/>
              </a:solidFill>
              <a:cs typeface="Arial" charset="0"/>
            </a:endParaRPr>
          </a:p>
          <a:p>
            <a:endParaRPr lang="en-US" sz="2400" b="1" dirty="0" smtClean="0">
              <a:solidFill>
                <a:srgbClr val="527D98"/>
              </a:solidFill>
              <a:cs typeface="Arial" charset="0"/>
            </a:endParaRPr>
          </a:p>
        </p:txBody>
      </p:sp>
      <p:pic>
        <p:nvPicPr>
          <p:cNvPr id="10" name="Picture 2"/>
          <p:cNvPicPr>
            <a:picLocks noChangeAspect="1" noChangeArrowheads="1"/>
          </p:cNvPicPr>
          <p:nvPr/>
        </p:nvPicPr>
        <p:blipFill rotWithShape="1">
          <a:blip r:embed="rId3" cstate="print"/>
          <a:srcRect l="14647" t="24225" r="24197" b="12514"/>
          <a:stretch/>
        </p:blipFill>
        <p:spPr bwMode="auto">
          <a:xfrm>
            <a:off x="0" y="4310978"/>
            <a:ext cx="3446880" cy="2470822"/>
          </a:xfrm>
          <a:prstGeom prst="rect">
            <a:avLst/>
          </a:prstGeom>
          <a:noFill/>
          <a:ln w="9525">
            <a:noFill/>
            <a:miter lim="800000"/>
            <a:headEnd/>
            <a:tailEnd/>
          </a:ln>
        </p:spPr>
      </p:pic>
      <p:pic>
        <p:nvPicPr>
          <p:cNvPr id="11" name="Picture 2" descr="its_9_demo"/>
          <p:cNvPicPr>
            <a:picLocks noChangeAspect="1" noChangeArrowheads="1"/>
          </p:cNvPicPr>
          <p:nvPr/>
        </p:nvPicPr>
        <p:blipFill rotWithShape="1">
          <a:blip r:embed="rId4" cstate="print"/>
          <a:srcRect l="16105" t="9007" r="6779" b="7162"/>
          <a:stretch/>
        </p:blipFill>
        <p:spPr bwMode="auto">
          <a:xfrm>
            <a:off x="3446880" y="4310978"/>
            <a:ext cx="3631653" cy="2469524"/>
          </a:xfrm>
          <a:prstGeom prst="rect">
            <a:avLst/>
          </a:prstGeom>
          <a:noFill/>
        </p:spPr>
      </p:pic>
      <p:pic>
        <p:nvPicPr>
          <p:cNvPr id="12" name="Picture 2" descr="leadrisk"/>
          <p:cNvPicPr>
            <a:picLocks noChangeAspect="1" noChangeArrowheads="1"/>
          </p:cNvPicPr>
          <p:nvPr/>
        </p:nvPicPr>
        <p:blipFill rotWithShape="1">
          <a:blip r:embed="rId5" cstate="print"/>
          <a:srcRect l="1658" t="20252" r="32513" b="3163"/>
          <a:stretch/>
        </p:blipFill>
        <p:spPr bwMode="auto">
          <a:xfrm>
            <a:off x="6727841" y="4310978"/>
            <a:ext cx="3025759" cy="2470822"/>
          </a:xfrm>
          <a:prstGeom prst="rect">
            <a:avLst/>
          </a:prstGeom>
          <a:noFill/>
        </p:spPr>
      </p:pic>
    </p:spTree>
    <p:extLst>
      <p:ext uri="{BB962C8B-B14F-4D97-AF65-F5344CB8AC3E}">
        <p14:creationId xmlns:p14="http://schemas.microsoft.com/office/powerpoint/2010/main" val="175025245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txBox="1">
            <a:spLocks/>
          </p:cNvSpPr>
          <p:nvPr/>
        </p:nvSpPr>
        <p:spPr>
          <a:xfrm>
            <a:off x="2392680" y="2408698"/>
            <a:ext cx="5608320" cy="592182"/>
          </a:xfrm>
          <a:prstGeom prst="rect">
            <a:avLst/>
          </a:prstGeom>
        </p:spPr>
        <p:txBody>
          <a:bodyPr vert="horz" lIns="81277" tIns="40638" rIns="81277" bIns="40638" rtlCol="0" anchor="b">
            <a:noAutofit/>
          </a:bodyPr>
          <a:lstStyle>
            <a:lvl1pPr marL="0" indent="0" algn="r" defTabSz="914400" rtl="0" eaLnBrk="1" latinLnBrk="0" hangingPunct="1">
              <a:lnSpc>
                <a:spcPct val="90000"/>
              </a:lnSpc>
              <a:spcBef>
                <a:spcPts val="1000"/>
              </a:spcBef>
              <a:buFont typeface="Arial" panose="020B0604020202020204" pitchFamily="34" charset="0"/>
              <a:buNone/>
              <a:defRPr sz="320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endParaRPr lang="en-US" sz="2987" b="1" dirty="0">
              <a:solidFill>
                <a:srgbClr val="DBD1CD"/>
              </a:solidFill>
            </a:endParaRPr>
          </a:p>
        </p:txBody>
      </p:sp>
      <p:pic>
        <p:nvPicPr>
          <p:cNvPr id="2" name="Picture 1"/>
          <p:cNvPicPr>
            <a:picLocks noChangeAspect="1"/>
          </p:cNvPicPr>
          <p:nvPr/>
        </p:nvPicPr>
        <p:blipFill>
          <a:blip r:embed="rId3"/>
          <a:stretch>
            <a:fillRect/>
          </a:stretch>
        </p:blipFill>
        <p:spPr>
          <a:xfrm>
            <a:off x="76200" y="762000"/>
            <a:ext cx="9601200" cy="5750085"/>
          </a:xfrm>
          <a:prstGeom prst="rect">
            <a:avLst/>
          </a:prstGeom>
        </p:spPr>
      </p:pic>
      <p:sp>
        <p:nvSpPr>
          <p:cNvPr id="3" name="Rectangle 2"/>
          <p:cNvSpPr/>
          <p:nvPr/>
        </p:nvSpPr>
        <p:spPr>
          <a:xfrm>
            <a:off x="3372626" y="6705600"/>
            <a:ext cx="2547492" cy="446276"/>
          </a:xfrm>
          <a:prstGeom prst="rect">
            <a:avLst/>
          </a:prstGeom>
        </p:spPr>
        <p:txBody>
          <a:bodyPr wrap="none">
            <a:spAutoFit/>
          </a:bodyPr>
          <a:lstStyle/>
          <a:p>
            <a:r>
              <a:rPr lang="en-US" dirty="0"/>
              <a:t>http://data2go.nyc/</a:t>
            </a:r>
          </a:p>
        </p:txBody>
      </p:sp>
    </p:spTree>
    <p:extLst>
      <p:ext uri="{BB962C8B-B14F-4D97-AF65-F5344CB8AC3E}">
        <p14:creationId xmlns:p14="http://schemas.microsoft.com/office/powerpoint/2010/main" val="74331701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8600" y="685800"/>
            <a:ext cx="9232278" cy="5867400"/>
          </a:xfrm>
          <a:prstGeom prst="rect">
            <a:avLst/>
          </a:prstGeom>
        </p:spPr>
      </p:pic>
      <p:sp>
        <p:nvSpPr>
          <p:cNvPr id="3" name="Rectangle 2"/>
          <p:cNvSpPr/>
          <p:nvPr/>
        </p:nvSpPr>
        <p:spPr>
          <a:xfrm>
            <a:off x="2586432" y="6629400"/>
            <a:ext cx="4423968" cy="446276"/>
          </a:xfrm>
          <a:prstGeom prst="rect">
            <a:avLst/>
          </a:prstGeom>
        </p:spPr>
        <p:txBody>
          <a:bodyPr wrap="none">
            <a:spAutoFit/>
          </a:bodyPr>
          <a:lstStyle/>
          <a:p>
            <a:r>
              <a:rPr lang="en-US" dirty="0"/>
              <a:t>http://www.oasisnyc.net/map.aspx</a:t>
            </a:r>
          </a:p>
        </p:txBody>
      </p:sp>
    </p:spTree>
    <p:extLst>
      <p:ext uri="{BB962C8B-B14F-4D97-AF65-F5344CB8AC3E}">
        <p14:creationId xmlns:p14="http://schemas.microsoft.com/office/powerpoint/2010/main" val="1903999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p:cNvSpPr txBox="1">
            <a:spLocks/>
          </p:cNvSpPr>
          <p:nvPr/>
        </p:nvSpPr>
        <p:spPr>
          <a:xfrm>
            <a:off x="-2024805" y="1505286"/>
            <a:ext cx="8187040" cy="3808350"/>
          </a:xfrm>
          <a:prstGeom prst="rect">
            <a:avLst/>
          </a:prstGeom>
        </p:spPr>
        <p:txBody>
          <a:bodyPr vert="horz" lIns="75028" tIns="37514" rIns="75028" bIns="37514" rtlCol="0" anchor="b">
            <a:normAutofit/>
          </a:bodyPr>
          <a:lstStyle>
            <a:lvl1pPr marL="0" indent="0" algn="r" defTabSz="914400" rtl="0" eaLnBrk="1" latinLnBrk="0" hangingPunct="1">
              <a:lnSpc>
                <a:spcPct val="90000"/>
              </a:lnSpc>
              <a:spcBef>
                <a:spcPts val="1000"/>
              </a:spcBef>
              <a:buFont typeface="Arial" panose="020B0604020202020204" pitchFamily="34" charset="0"/>
              <a:buNone/>
              <a:defRPr sz="320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626" dirty="0"/>
          </a:p>
        </p:txBody>
      </p:sp>
      <p:sp>
        <p:nvSpPr>
          <p:cNvPr id="5" name="Subtitle 2"/>
          <p:cNvSpPr txBox="1">
            <a:spLocks/>
          </p:cNvSpPr>
          <p:nvPr/>
        </p:nvSpPr>
        <p:spPr>
          <a:xfrm>
            <a:off x="304800" y="947615"/>
            <a:ext cx="7315200" cy="500185"/>
          </a:xfrm>
          <a:prstGeom prst="rect">
            <a:avLst/>
          </a:prstGeom>
        </p:spPr>
        <p:txBody>
          <a:bodyPr vert="horz" lIns="91440" tIns="45720" rIns="91440" bIns="45720" rtlCol="0" anchor="b">
            <a:noAutofit/>
          </a:bodyPr>
          <a:lstStyle>
            <a:lvl1pPr marL="0" indent="0" algn="r" defTabSz="731543" rtl="0" eaLnBrk="1" latinLnBrk="0" hangingPunct="1">
              <a:lnSpc>
                <a:spcPct val="90000"/>
              </a:lnSpc>
              <a:spcBef>
                <a:spcPts val="800"/>
              </a:spcBef>
              <a:buFont typeface="Arial" panose="020B0604020202020204" pitchFamily="34" charset="0"/>
              <a:buNone/>
              <a:defRPr sz="256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548657" indent="-182886" algn="l" defTabSz="731543" rtl="0" eaLnBrk="1" latinLnBrk="0" hangingPunct="1">
              <a:lnSpc>
                <a:spcPct val="90000"/>
              </a:lnSpc>
              <a:spcBef>
                <a:spcPts val="400"/>
              </a:spcBef>
              <a:buFont typeface="Arial" panose="020B0604020202020204" pitchFamily="34" charset="0"/>
              <a:buChar char="•"/>
              <a:defRPr sz="213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914429" indent="-182886" algn="l" defTabSz="731543" rtl="0" eaLnBrk="1" latinLnBrk="0" hangingPunct="1">
              <a:lnSpc>
                <a:spcPct val="90000"/>
              </a:lnSpc>
              <a:spcBef>
                <a:spcPts val="400"/>
              </a:spcBef>
              <a:buFont typeface="Arial" panose="020B0604020202020204" pitchFamily="34" charset="0"/>
              <a:buChar char="•"/>
              <a:defRPr sz="1707"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80200"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645971"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011743"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14"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86"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57"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a:lstStyle>
          <a:p>
            <a:pPr algn="l"/>
            <a:r>
              <a:rPr lang="en-US" sz="3282" dirty="0" smtClean="0">
                <a:solidFill>
                  <a:srgbClr val="527D98"/>
                </a:solidFill>
              </a:rPr>
              <a:t>Making Connections with Maps</a:t>
            </a:r>
            <a:endParaRPr lang="en-US" sz="3282" dirty="0">
              <a:solidFill>
                <a:srgbClr val="527D98"/>
              </a:solidFill>
            </a:endParaRPr>
          </a:p>
        </p:txBody>
      </p:sp>
      <p:pic>
        <p:nvPicPr>
          <p:cNvPr id="2" name="Picture 1"/>
          <p:cNvPicPr>
            <a:picLocks noChangeAspect="1"/>
          </p:cNvPicPr>
          <p:nvPr/>
        </p:nvPicPr>
        <p:blipFill rotWithShape="1">
          <a:blip r:embed="rId3"/>
          <a:srcRect l="4124" t="34435" r="7266" b="17316"/>
          <a:stretch/>
        </p:blipFill>
        <p:spPr>
          <a:xfrm>
            <a:off x="0" y="1676400"/>
            <a:ext cx="9753600" cy="4288817"/>
          </a:xfrm>
          <a:prstGeom prst="rect">
            <a:avLst/>
          </a:prstGeom>
        </p:spPr>
      </p:pic>
    </p:spTree>
    <p:extLst>
      <p:ext uri="{BB962C8B-B14F-4D97-AF65-F5344CB8AC3E}">
        <p14:creationId xmlns:p14="http://schemas.microsoft.com/office/powerpoint/2010/main" val="10920443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p:cNvSpPr txBox="1">
            <a:spLocks/>
          </p:cNvSpPr>
          <p:nvPr/>
        </p:nvSpPr>
        <p:spPr>
          <a:xfrm>
            <a:off x="-2024805" y="1505286"/>
            <a:ext cx="8187040" cy="3808350"/>
          </a:xfrm>
          <a:prstGeom prst="rect">
            <a:avLst/>
          </a:prstGeom>
        </p:spPr>
        <p:txBody>
          <a:bodyPr vert="horz" lIns="75028" tIns="37514" rIns="75028" bIns="37514" rtlCol="0" anchor="b">
            <a:normAutofit/>
          </a:bodyPr>
          <a:lstStyle>
            <a:lvl1pPr marL="0" indent="0" algn="r" defTabSz="914400" rtl="0" eaLnBrk="1" latinLnBrk="0" hangingPunct="1">
              <a:lnSpc>
                <a:spcPct val="90000"/>
              </a:lnSpc>
              <a:spcBef>
                <a:spcPts val="1000"/>
              </a:spcBef>
              <a:buFont typeface="Arial" panose="020B0604020202020204" pitchFamily="34" charset="0"/>
              <a:buNone/>
              <a:defRPr sz="320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626" dirty="0"/>
          </a:p>
        </p:txBody>
      </p:sp>
      <p:sp>
        <p:nvSpPr>
          <p:cNvPr id="5" name="Subtitle 2"/>
          <p:cNvSpPr txBox="1">
            <a:spLocks/>
          </p:cNvSpPr>
          <p:nvPr/>
        </p:nvSpPr>
        <p:spPr>
          <a:xfrm>
            <a:off x="2209800" y="3581400"/>
            <a:ext cx="6019800" cy="500185"/>
          </a:xfrm>
          <a:prstGeom prst="rect">
            <a:avLst/>
          </a:prstGeom>
        </p:spPr>
        <p:txBody>
          <a:bodyPr vert="horz" lIns="91440" tIns="45720" rIns="91440" bIns="45720" rtlCol="0" anchor="b">
            <a:noAutofit/>
          </a:bodyPr>
          <a:lstStyle>
            <a:lvl1pPr marL="0" indent="0" algn="r" defTabSz="731543" rtl="0" eaLnBrk="1" latinLnBrk="0" hangingPunct="1">
              <a:lnSpc>
                <a:spcPct val="90000"/>
              </a:lnSpc>
              <a:spcBef>
                <a:spcPts val="800"/>
              </a:spcBef>
              <a:buFont typeface="Arial" panose="020B0604020202020204" pitchFamily="34" charset="0"/>
              <a:buNone/>
              <a:defRPr sz="2560" b="0" kern="1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a typeface="+mn-ea"/>
                <a:cs typeface="+mn-cs"/>
              </a:defRPr>
            </a:lvl1pPr>
            <a:lvl2pPr marL="548657" indent="-182886" algn="l" defTabSz="731543" rtl="0" eaLnBrk="1" latinLnBrk="0" hangingPunct="1">
              <a:lnSpc>
                <a:spcPct val="90000"/>
              </a:lnSpc>
              <a:spcBef>
                <a:spcPts val="400"/>
              </a:spcBef>
              <a:buFont typeface="Arial" panose="020B0604020202020204" pitchFamily="34" charset="0"/>
              <a:buChar char="•"/>
              <a:defRPr sz="213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914429" indent="-182886" algn="l" defTabSz="731543" rtl="0" eaLnBrk="1" latinLnBrk="0" hangingPunct="1">
              <a:lnSpc>
                <a:spcPct val="90000"/>
              </a:lnSpc>
              <a:spcBef>
                <a:spcPts val="400"/>
              </a:spcBef>
              <a:buFont typeface="Arial" panose="020B0604020202020204" pitchFamily="34" charset="0"/>
              <a:buChar char="•"/>
              <a:defRPr sz="1707"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280200"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1645971" indent="-182886" algn="l" defTabSz="731543" rtl="0" eaLnBrk="1" latinLnBrk="0" hangingPunct="1">
              <a:lnSpc>
                <a:spcPct val="90000"/>
              </a:lnSpc>
              <a:spcBef>
                <a:spcPts val="400"/>
              </a:spcBef>
              <a:buFont typeface="Arial" panose="020B0604020202020204" pitchFamily="34" charset="0"/>
              <a:buChar char="•"/>
              <a:defRPr sz="1493"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011743"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514"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86"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9057" indent="-182886" algn="l" defTabSz="731543"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a:lstStyle>
          <a:p>
            <a:pPr algn="l"/>
            <a:r>
              <a:rPr lang="en-US" sz="4800" dirty="0" smtClean="0">
                <a:solidFill>
                  <a:srgbClr val="527D98"/>
                </a:solidFill>
              </a:rPr>
              <a:t>GIS and web mapping</a:t>
            </a:r>
            <a:endParaRPr lang="en-US" sz="4800" dirty="0">
              <a:solidFill>
                <a:srgbClr val="527D98"/>
              </a:solidFill>
            </a:endParaRPr>
          </a:p>
        </p:txBody>
      </p:sp>
    </p:spTree>
    <p:extLst>
      <p:ext uri="{BB962C8B-B14F-4D97-AF65-F5344CB8AC3E}">
        <p14:creationId xmlns:p14="http://schemas.microsoft.com/office/powerpoint/2010/main" val="13015495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3048000" y="3124200"/>
            <a:ext cx="9591040" cy="738664"/>
          </a:xfrm>
          <a:prstGeom prst="rect">
            <a:avLst/>
          </a:prstGeom>
          <a:noFill/>
          <a:ln w="9525">
            <a:noFill/>
            <a:miter lim="800000"/>
            <a:headEnd/>
            <a:tailEnd/>
          </a:ln>
          <a:effectLst/>
        </p:spPr>
        <p:txBody>
          <a:bodyPr wrap="square" lIns="0" tIns="0" rIns="0" bIns="0">
            <a:spAutoFit/>
          </a:bodyPr>
          <a:lstStyle/>
          <a:p>
            <a:pPr>
              <a:spcBef>
                <a:spcPct val="50000"/>
              </a:spcBef>
            </a:pPr>
            <a:r>
              <a:rPr lang="en-US" sz="4800" dirty="0" smtClean="0">
                <a:solidFill>
                  <a:srgbClr val="527D98"/>
                </a:solidFill>
                <a:cs typeface="Arial" charset="0"/>
              </a:rPr>
              <a:t>Maps we like</a:t>
            </a:r>
            <a:endParaRPr lang="en-US" sz="4800" dirty="0">
              <a:solidFill>
                <a:srgbClr val="527D98"/>
              </a:solidFill>
              <a:cs typeface="Arial" charset="0"/>
            </a:endParaRPr>
          </a:p>
        </p:txBody>
      </p:sp>
    </p:spTree>
    <p:extLst>
      <p:ext uri="{BB962C8B-B14F-4D97-AF65-F5344CB8AC3E}">
        <p14:creationId xmlns:p14="http://schemas.microsoft.com/office/powerpoint/2010/main" val="3684094410"/>
      </p:ext>
    </p:extLst>
  </p:cSld>
  <p:clrMapOvr>
    <a:masterClrMapping/>
  </p:clrMapOvr>
  <p:timing>
    <p:tnLst>
      <p:par>
        <p:cTn id="1" dur="indefinite" restart="never" nodeType="tmRoot"/>
      </p:par>
    </p:tnLst>
  </p:timing>
</p:sld>
</file>

<file path=ppt/theme/theme1.xml><?xml version="1.0" encoding="utf-8"?>
<a:theme xmlns:a="http://schemas.openxmlformats.org/drawingml/2006/main" name="Depth">
  <a:themeElements>
    <a:clrScheme name="Depth">
      <a:dk1>
        <a:sysClr val="windowText" lastClr="000000"/>
      </a:dk1>
      <a:lt1>
        <a:sysClr val="window" lastClr="FFFFFF"/>
      </a:lt1>
      <a:dk2>
        <a:srgbClr val="4B4B4B"/>
      </a:dk2>
      <a:lt2>
        <a:srgbClr val="8ED5C1"/>
      </a:lt2>
      <a:accent1>
        <a:srgbClr val="73CBB2"/>
      </a:accent1>
      <a:accent2>
        <a:srgbClr val="AACD5B"/>
      </a:accent2>
      <a:accent3>
        <a:srgbClr val="65A9E1"/>
      </a:accent3>
      <a:accent4>
        <a:srgbClr val="6274D8"/>
      </a:accent4>
      <a:accent5>
        <a:srgbClr val="AB54D7"/>
      </a:accent5>
      <a:accent6>
        <a:srgbClr val="D15B37"/>
      </a:accent6>
      <a:hlink>
        <a:srgbClr val="BFE962"/>
      </a:hlink>
      <a:folHlink>
        <a:srgbClr val="C0D591"/>
      </a:folHlink>
    </a:clrScheme>
    <a:fontScheme name="Depth">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47428100-C732-4B2E-A30A-5273F581A0F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7065</TotalTime>
  <Words>1070</Words>
  <Application>Microsoft Office PowerPoint</Application>
  <PresentationFormat>Custom</PresentationFormat>
  <Paragraphs>240</Paragraphs>
  <Slides>61</Slides>
  <Notes>24</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61</vt:i4>
      </vt:variant>
    </vt:vector>
  </HeadingPairs>
  <TitlesOfParts>
    <vt:vector size="73" baseType="lpstr">
      <vt:lpstr>Apercu Light</vt:lpstr>
      <vt:lpstr>Apercu Medium</vt:lpstr>
      <vt:lpstr>Arial</vt:lpstr>
      <vt:lpstr>Calibri</vt:lpstr>
      <vt:lpstr>Corbel</vt:lpstr>
      <vt:lpstr>Georgia</vt:lpstr>
      <vt:lpstr>MrEavesModOT</vt:lpstr>
      <vt:lpstr>Myriad Condensed Web</vt:lpstr>
      <vt:lpstr>Myriad Pro</vt:lpstr>
      <vt:lpstr>Myriad Web</vt:lpstr>
      <vt:lpstr>Depth</vt:lpstr>
      <vt:lpstr>Image</vt:lpstr>
      <vt:lpstr>Mapping Open Data</vt:lpstr>
      <vt:lpstr>Introductions  Your projects Using maps and data to tell stories        -GIS and web mapping       -Maps we like       -Our projects Tips and Guidelines        -Visualization  and cartography        -Census data        -NYC context Q&amp;A and help session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mAPPLUTO</vt:lpstr>
      <vt:lpstr>MAPPLUTO</vt:lpstr>
      <vt:lpstr>mAPPLUTO</vt:lpstr>
      <vt:lpstr>mAPPLUTO</vt:lpstr>
      <vt:lpstr>mAPPLUTO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Maps without meaning</vt:lpstr>
      <vt:lpstr>Incorrect data representation</vt:lpstr>
      <vt:lpstr>Divergent color scheme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Lindsay</dc:creator>
  <cp:lastModifiedBy>jbrad344</cp:lastModifiedBy>
  <cp:revision>221</cp:revision>
  <dcterms:created xsi:type="dcterms:W3CDTF">2013-08-12T01:34:49Z</dcterms:created>
  <dcterms:modified xsi:type="dcterms:W3CDTF">2015-11-02T18:44:32Z</dcterms:modified>
</cp:coreProperties>
</file>